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56" r:id="rId5"/>
    <p:sldId id="311" r:id="rId6"/>
    <p:sldId id="268" r:id="rId7"/>
    <p:sldId id="269" r:id="rId8"/>
    <p:sldId id="276" r:id="rId9"/>
    <p:sldId id="307" r:id="rId10"/>
    <p:sldId id="308" r:id="rId11"/>
    <p:sldId id="309" r:id="rId12"/>
    <p:sldId id="275" r:id="rId13"/>
    <p:sldId id="299" r:id="rId14"/>
    <p:sldId id="300" r:id="rId15"/>
    <p:sldId id="277" r:id="rId16"/>
    <p:sldId id="301" r:id="rId17"/>
    <p:sldId id="302" r:id="rId18"/>
    <p:sldId id="303" r:id="rId19"/>
    <p:sldId id="304" r:id="rId20"/>
    <p:sldId id="305" r:id="rId21"/>
    <p:sldId id="278" r:id="rId22"/>
    <p:sldId id="280" r:id="rId23"/>
    <p:sldId id="295"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DD5AC4-0A67-4528-8E4C-7763D26590FC}">
          <p14:sldIdLst>
            <p14:sldId id="256"/>
            <p14:sldId id="311"/>
            <p14:sldId id="268"/>
            <p14:sldId id="269"/>
            <p14:sldId id="276"/>
            <p14:sldId id="307"/>
            <p14:sldId id="308"/>
            <p14:sldId id="309"/>
            <p14:sldId id="275"/>
            <p14:sldId id="299"/>
            <p14:sldId id="300"/>
            <p14:sldId id="277"/>
            <p14:sldId id="301"/>
            <p14:sldId id="302"/>
            <p14:sldId id="303"/>
            <p14:sldId id="304"/>
            <p14:sldId id="305"/>
            <p14:sldId id="278"/>
            <p14:sldId id="280"/>
            <p14:sldId id="295"/>
          </p14:sldIdLst>
        </p14:section>
        <p14:section name="Untitled Section" id="{E3A3E216-F0EA-43CE-A62E-5D0379A50C9C}">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76" autoAdjust="0"/>
    <p:restoredTop sz="94394" autoAdjust="0"/>
  </p:normalViewPr>
  <p:slideViewPr>
    <p:cSldViewPr>
      <p:cViewPr>
        <p:scale>
          <a:sx n="70" d="100"/>
          <a:sy n="70" d="100"/>
        </p:scale>
        <p:origin x="270" y="72"/>
      </p:cViewPr>
      <p:guideLst>
        <p:guide orient="horz" pos="2160"/>
        <p:guide pos="2880"/>
      </p:guideLst>
    </p:cSldViewPr>
  </p:slideViewPr>
  <p:outlineViewPr>
    <p:cViewPr>
      <p:scale>
        <a:sx n="33" d="100"/>
        <a:sy n="33" d="100"/>
      </p:scale>
      <p:origin x="0" y="38160"/>
    </p:cViewPr>
  </p:outlineViewPr>
  <p:notesTextViewPr>
    <p:cViewPr>
      <p:scale>
        <a:sx n="100" d="100"/>
        <a:sy n="100" d="100"/>
      </p:scale>
      <p:origin x="0" y="0"/>
    </p:cViewPr>
  </p:notesTextViewPr>
  <p:sorterViewPr>
    <p:cViewPr>
      <p:scale>
        <a:sx n="84" d="100"/>
        <a:sy n="84" d="100"/>
      </p:scale>
      <p:origin x="0" y="396"/>
    </p:cViewPr>
  </p:sorterViewPr>
  <p:notesViewPr>
    <p:cSldViewPr>
      <p:cViewPr varScale="1">
        <p:scale>
          <a:sx n="53" d="100"/>
          <a:sy n="53" d="100"/>
        </p:scale>
        <p:origin x="-179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BE07F33-BC61-4E7A-AF9A-A2527BDE8BF5}" type="datetimeFigureOut">
              <a:rPr lang="en-US" smtClean="0"/>
              <a:pPr/>
              <a:t>5/16/2017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8B0ECFB-F365-4365-862C-82E8A55B258B}" type="slidenum">
              <a:rPr lang="en-US" smtClean="0"/>
              <a:pPr/>
              <a:t>‹#›</a:t>
            </a:fld>
            <a:endParaRPr lang="en-US" dirty="0"/>
          </a:p>
        </p:txBody>
      </p:sp>
    </p:spTree>
    <p:extLst>
      <p:ext uri="{BB962C8B-B14F-4D97-AF65-F5344CB8AC3E}">
        <p14:creationId xmlns:p14="http://schemas.microsoft.com/office/powerpoint/2010/main" val="3688925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B0ECFB-F365-4365-862C-82E8A55B258B}" type="slidenum">
              <a:rPr lang="en-US" smtClean="0"/>
              <a:pPr/>
              <a:t>4</a:t>
            </a:fld>
            <a:endParaRPr lang="en-US" dirty="0"/>
          </a:p>
        </p:txBody>
      </p:sp>
    </p:spTree>
    <p:extLst>
      <p:ext uri="{BB962C8B-B14F-4D97-AF65-F5344CB8AC3E}">
        <p14:creationId xmlns:p14="http://schemas.microsoft.com/office/powerpoint/2010/main" val="148406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B0ECFB-F365-4365-862C-82E8A55B258B}" type="slidenum">
              <a:rPr lang="en-US" smtClean="0"/>
              <a:pPr/>
              <a:t>5</a:t>
            </a:fld>
            <a:endParaRPr lang="en-US" dirty="0"/>
          </a:p>
        </p:txBody>
      </p:sp>
    </p:spTree>
    <p:extLst>
      <p:ext uri="{BB962C8B-B14F-4D97-AF65-F5344CB8AC3E}">
        <p14:creationId xmlns:p14="http://schemas.microsoft.com/office/powerpoint/2010/main" val="3907296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B0ECFB-F365-4365-862C-82E8A55B258B}" type="slidenum">
              <a:rPr lang="en-US" smtClean="0"/>
              <a:pPr/>
              <a:t>19</a:t>
            </a:fld>
            <a:endParaRPr lang="en-US" dirty="0"/>
          </a:p>
        </p:txBody>
      </p:sp>
    </p:spTree>
    <p:extLst>
      <p:ext uri="{BB962C8B-B14F-4D97-AF65-F5344CB8AC3E}">
        <p14:creationId xmlns:p14="http://schemas.microsoft.com/office/powerpoint/2010/main" val="3175499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B0ECFB-F365-4365-862C-82E8A55B258B}" type="slidenum">
              <a:rPr lang="en-US" smtClean="0"/>
              <a:pPr/>
              <a:t>20</a:t>
            </a:fld>
            <a:endParaRPr lang="en-US" dirty="0"/>
          </a:p>
        </p:txBody>
      </p:sp>
    </p:spTree>
    <p:extLst>
      <p:ext uri="{BB962C8B-B14F-4D97-AF65-F5344CB8AC3E}">
        <p14:creationId xmlns:p14="http://schemas.microsoft.com/office/powerpoint/2010/main" val="3653114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0" y="0"/>
            <a:ext cx="8991600" cy="868362"/>
          </a:xfrm>
        </p:spPr>
        <p:txBody>
          <a:bodyPr>
            <a:normAutofit/>
          </a:bodyPr>
          <a:lstStyle>
            <a:lvl1pPr>
              <a:defRPr sz="3200" b="0" i="0">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990600"/>
            <a:ext cx="8763000" cy="4525963"/>
          </a:xfrm>
        </p:spPr>
        <p:txBody>
          <a:bodyPr>
            <a:normAutofit/>
          </a:bodyPr>
          <a:lstStyle>
            <a:lvl1pPr>
              <a:spcBef>
                <a:spcPts val="900"/>
              </a:spcBef>
              <a:spcAft>
                <a:spcPts val="600"/>
              </a:spcAft>
              <a:defRPr sz="2400"/>
            </a:lvl1pPr>
            <a:lvl2pPr>
              <a:spcBef>
                <a:spcPts val="600"/>
              </a:spcBef>
              <a:defRPr sz="2000"/>
            </a:lvl2pPr>
            <a:lvl3pPr>
              <a:defRPr sz="1600"/>
            </a:lvl3pPr>
            <a:lvl4pPr>
              <a:defRPr sz="12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0" y="7620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914400" y="6477000"/>
            <a:ext cx="822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3" cstate="print"/>
          <a:srcRect/>
          <a:stretch>
            <a:fillRect/>
          </a:stretch>
        </p:blipFill>
        <p:spPr bwMode="auto">
          <a:xfrm>
            <a:off x="76200" y="5935717"/>
            <a:ext cx="990600" cy="92228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8958C7-50F5-4F17-96C0-1555D0F4B44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DB28B98A-F44C-4CD1-B6C6-4CE51176DC2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5" cstate="print"/>
          <a:srcRect/>
          <a:stretch>
            <a:fillRect/>
          </a:stretch>
        </p:blipFill>
        <p:spPr bwMode="auto">
          <a:xfrm>
            <a:off x="0" y="0"/>
            <a:ext cx="9144000" cy="6858000"/>
          </a:xfrm>
          <a:prstGeom prst="rect">
            <a:avLst/>
          </a:prstGeom>
          <a:noFill/>
          <a:ln w="9525">
            <a:noFill/>
            <a:miter lim="800000"/>
            <a:headEnd/>
            <a:tailEnd/>
          </a:ln>
          <a:effectLst/>
        </p:spPr>
      </p:pic>
      <p:pic>
        <p:nvPicPr>
          <p:cNvPr id="1026" name="Picture 2"/>
          <p:cNvPicPr>
            <a:picLocks noChangeAspect="1" noChangeArrowheads="1"/>
          </p:cNvPicPr>
          <p:nvPr userDrawn="1"/>
        </p:nvPicPr>
        <p:blipFill>
          <a:blip r:embed="rId6" cstate="print"/>
          <a:srcRect/>
          <a:stretch>
            <a:fillRect/>
          </a:stretch>
        </p:blipFill>
        <p:spPr bwMode="auto">
          <a:xfrm>
            <a:off x="0" y="0"/>
            <a:ext cx="9144000" cy="6823010"/>
          </a:xfrm>
          <a:prstGeom prst="rect">
            <a:avLst/>
          </a:prstGeom>
          <a:noFill/>
          <a:ln w="9525">
            <a:noFill/>
            <a:miter lim="800000"/>
            <a:headEnd/>
            <a:tailEnd/>
          </a:ln>
        </p:spPr>
      </p:pic>
      <p:sp>
        <p:nvSpPr>
          <p:cNvPr id="2" name="Title Placeholder 1"/>
          <p:cNvSpPr>
            <a:spLocks noGrp="1"/>
          </p:cNvSpPr>
          <p:nvPr>
            <p:ph type="title"/>
          </p:nvPr>
        </p:nvSpPr>
        <p:spPr>
          <a:xfrm>
            <a:off x="0" y="0"/>
            <a:ext cx="8229600"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9906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958C7-50F5-4F17-96C0-1555D0F4B445}" type="slidenum">
              <a:rPr lang="en-US" smtClean="0"/>
              <a:pPr/>
              <a:t>‹#›</a:t>
            </a:fld>
            <a:endParaRPr lang="en-US" dirty="0"/>
          </a:p>
        </p:txBody>
      </p:sp>
      <p:cxnSp>
        <p:nvCxnSpPr>
          <p:cNvPr id="11" name="Straight Connector 10"/>
          <p:cNvCxnSpPr/>
          <p:nvPr userDrawn="1"/>
        </p:nvCxnSpPr>
        <p:spPr>
          <a:xfrm>
            <a:off x="152400" y="838200"/>
            <a:ext cx="7543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userDrawn="1"/>
        </p:nvPicPr>
        <p:blipFill>
          <a:blip r:embed="rId5" cstate="print"/>
          <a:srcRect/>
          <a:stretch>
            <a:fillRect/>
          </a:stretch>
        </p:blipFill>
        <p:spPr bwMode="auto">
          <a:xfrm>
            <a:off x="0" y="0"/>
            <a:ext cx="9144000" cy="68580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0" r:id="rId1"/>
    <p:sldLayoutId id="2147483655" r:id="rId2"/>
    <p:sldLayoutId id="2147483656" r:id="rId3"/>
  </p:sldLayoutIdLst>
  <p:hf hdr="0" ftr="0" dt="0"/>
  <p:txStyles>
    <p:titleStyle>
      <a:lvl1pPr marL="53975" indent="0" algn="l" defTabSz="914400" rtl="0" eaLnBrk="1" latinLnBrk="0" hangingPunct="1">
        <a:spcBef>
          <a:spcPct val="0"/>
        </a:spcBef>
        <a:buNone/>
        <a:defRPr lang="en-US" sz="3600" b="0" kern="1200" cap="none" spc="0" dirty="0">
          <a:ln>
            <a:solidFill>
              <a:schemeClr val="tx1"/>
            </a:solidFill>
            <a:prstDash val="solid"/>
          </a:ln>
          <a:solidFill>
            <a:srgbClr val="002060"/>
          </a:solidFill>
          <a:effectLst>
            <a:outerShdw blurRad="88000" dist="50800" dir="5040000" algn="tl">
              <a:schemeClr val="accent4">
                <a:tint val="80000"/>
                <a:satMod val="250000"/>
                <a:alpha val="45000"/>
              </a:scheme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icrosoft Sans Serif" pitchFamily="34" charset="0"/>
          <a:ea typeface="+mn-ea"/>
          <a:cs typeface="Microsoft Sans Serif"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icrosoft Sans Serif" pitchFamily="34" charset="0"/>
          <a:ea typeface="+mn-ea"/>
          <a:cs typeface="Microsoft Sans Serif"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icrosoft Sans Serif" pitchFamily="34" charset="0"/>
          <a:ea typeface="+mn-ea"/>
          <a:cs typeface="Microsoft Sans Serif" pitchFamily="34" charset="0"/>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icrosoft Sans Serif" pitchFamily="34" charset="0"/>
          <a:ea typeface="+mn-ea"/>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981200"/>
            <a:ext cx="9144000" cy="1828800"/>
          </a:xfrm>
        </p:spPr>
        <p:txBody>
          <a:bodyPr>
            <a:normAutofit fontScale="90000"/>
          </a:bodyPr>
          <a:lstStyle/>
          <a:p>
            <a:pPr algn="ctr" fontAlgn="auto">
              <a:spcAft>
                <a:spcPts val="0"/>
              </a:spcAft>
              <a:defRPr/>
            </a:pPr>
            <a:r>
              <a:rPr lang="en-US" sz="4800" dirty="0" smtClean="0">
                <a:solidFill>
                  <a:srgbClr val="002060"/>
                </a:solidFill>
              </a:rPr>
              <a:t/>
            </a:r>
            <a:br>
              <a:rPr lang="en-US" sz="4800" dirty="0" smtClean="0">
                <a:solidFill>
                  <a:srgbClr val="002060"/>
                </a:solidFill>
              </a:rPr>
            </a:br>
            <a:r>
              <a:rPr lang="en-US" sz="4800" dirty="0">
                <a:solidFill>
                  <a:srgbClr val="002060"/>
                </a:solidFill>
              </a:rPr>
              <a:t/>
            </a:r>
            <a:br>
              <a:rPr lang="en-US" sz="4800" dirty="0">
                <a:solidFill>
                  <a:srgbClr val="002060"/>
                </a:solidFill>
              </a:rPr>
            </a:br>
            <a:r>
              <a:rPr lang="en-US" sz="4800" dirty="0" smtClean="0">
                <a:solidFill>
                  <a:srgbClr val="002060"/>
                </a:solidFill>
              </a:rPr>
              <a:t/>
            </a:r>
            <a:br>
              <a:rPr lang="en-US" sz="4800" dirty="0" smtClean="0">
                <a:solidFill>
                  <a:srgbClr val="002060"/>
                </a:solidFill>
              </a:rPr>
            </a:br>
            <a:r>
              <a:rPr lang="en-US" sz="4800" dirty="0" smtClean="0">
                <a:solidFill>
                  <a:srgbClr val="002060"/>
                </a:solidFill>
              </a:rPr>
              <a:t/>
            </a:r>
            <a:br>
              <a:rPr lang="en-US" sz="4800" dirty="0" smtClean="0">
                <a:solidFill>
                  <a:srgbClr val="002060"/>
                </a:solidFill>
              </a:rPr>
            </a:br>
            <a:r>
              <a:rPr lang="en-US" sz="4800" dirty="0" smtClean="0">
                <a:solidFill>
                  <a:srgbClr val="002060"/>
                </a:solidFill>
              </a:rPr>
              <a:t/>
            </a:r>
            <a:br>
              <a:rPr lang="en-US" sz="4800" dirty="0" smtClean="0">
                <a:solidFill>
                  <a:srgbClr val="002060"/>
                </a:solidFill>
              </a:rPr>
            </a:br>
            <a:r>
              <a:rPr lang="en-US" sz="4800" u="sng" dirty="0" smtClean="0">
                <a:solidFill>
                  <a:srgbClr val="002060"/>
                </a:solidFill>
              </a:rPr>
              <a:t>SURROGATE DECISION-MAKING AND </a:t>
            </a:r>
            <a:r>
              <a:rPr lang="en-US" sz="5300" u="sng" dirty="0" smtClean="0">
                <a:solidFill>
                  <a:srgbClr val="002060"/>
                </a:solidFill>
              </a:rPr>
              <a:t>GUARDIANSHIPS</a:t>
            </a:r>
            <a:r>
              <a:rPr lang="en-US" sz="4800" u="sng" dirty="0" smtClean="0">
                <a:solidFill>
                  <a:srgbClr val="002060"/>
                </a:solidFill>
              </a:rPr>
              <a:t> </a:t>
            </a:r>
            <a:r>
              <a:rPr lang="en-US" sz="4800" dirty="0" smtClean="0">
                <a:solidFill>
                  <a:srgbClr val="002060"/>
                </a:solidFill>
              </a:rPr>
              <a:t/>
            </a:r>
            <a:br>
              <a:rPr lang="en-US" sz="4800" dirty="0" smtClean="0">
                <a:solidFill>
                  <a:srgbClr val="002060"/>
                </a:solidFill>
              </a:rPr>
            </a:br>
            <a:r>
              <a:rPr lang="en-US" sz="4800" dirty="0" smtClean="0">
                <a:solidFill>
                  <a:srgbClr val="002060"/>
                </a:solidFill>
              </a:rPr>
              <a:t/>
            </a:r>
            <a:br>
              <a:rPr lang="en-US" sz="4800" dirty="0" smtClean="0">
                <a:solidFill>
                  <a:srgbClr val="002060"/>
                </a:solidFill>
              </a:rPr>
            </a:br>
            <a:r>
              <a:rPr lang="en-US" sz="3100" dirty="0" smtClean="0">
                <a:solidFill>
                  <a:srgbClr val="002060"/>
                </a:solidFill>
              </a:rPr>
              <a:t>Presented by:</a:t>
            </a:r>
            <a:br>
              <a:rPr lang="en-US" sz="3100" dirty="0" smtClean="0">
                <a:solidFill>
                  <a:srgbClr val="002060"/>
                </a:solidFill>
              </a:rPr>
            </a:br>
            <a:r>
              <a:rPr lang="en-US" sz="3100" dirty="0" smtClean="0">
                <a:solidFill>
                  <a:srgbClr val="002060"/>
                </a:solidFill>
              </a:rPr>
              <a:t>Community Health Law Project </a:t>
            </a:r>
            <a:br>
              <a:rPr lang="en-US" sz="3100" dirty="0" smtClean="0">
                <a:solidFill>
                  <a:srgbClr val="002060"/>
                </a:solidFill>
              </a:rPr>
            </a:br>
            <a:r>
              <a:rPr lang="en-US" sz="3100" dirty="0" smtClean="0">
                <a:solidFill>
                  <a:srgbClr val="002060"/>
                </a:solidFill>
              </a:rPr>
              <a:t>Erika Kerber, Esq. – Director of Litigation</a:t>
            </a:r>
            <a:br>
              <a:rPr lang="en-US" sz="3100" dirty="0" smtClean="0">
                <a:solidFill>
                  <a:srgbClr val="002060"/>
                </a:solidFill>
              </a:rPr>
            </a:br>
            <a:r>
              <a:rPr lang="en-US" sz="3100" dirty="0" smtClean="0">
                <a:solidFill>
                  <a:srgbClr val="002060"/>
                </a:solidFill>
              </a:rPr>
              <a:t>at Law and Disability Conference on May 9, 2017</a:t>
            </a:r>
            <a:br>
              <a:rPr lang="en-US" sz="3100" dirty="0" smtClean="0">
                <a:solidFill>
                  <a:srgbClr val="002060"/>
                </a:solidFill>
              </a:rPr>
            </a:br>
            <a:r>
              <a:rPr lang="en-US" sz="3100" dirty="0" smtClean="0">
                <a:solidFill>
                  <a:srgbClr val="002060"/>
                </a:solidFill>
              </a:rPr>
              <a:t/>
            </a:r>
            <a:br>
              <a:rPr lang="en-US" sz="3100" dirty="0" smtClean="0">
                <a:solidFill>
                  <a:srgbClr val="002060"/>
                </a:solidFill>
              </a:rPr>
            </a:br>
            <a:r>
              <a:rPr lang="en-US" sz="2000" dirty="0" smtClean="0">
                <a:solidFill>
                  <a:srgbClr val="002060"/>
                </a:solidFill>
              </a:rPr>
              <a:t/>
            </a:r>
            <a:br>
              <a:rPr lang="en-US" sz="2000" dirty="0" smtClean="0">
                <a:solidFill>
                  <a:srgbClr val="002060"/>
                </a:solidFill>
              </a:rPr>
            </a:br>
            <a:endParaRPr lang="en-US" sz="4800" dirty="0">
              <a:solidFill>
                <a:srgbClr val="002060"/>
              </a:solidFill>
            </a:endParaRPr>
          </a:p>
        </p:txBody>
      </p:sp>
      <p:pic>
        <p:nvPicPr>
          <p:cNvPr id="3074" name="Picture 2"/>
          <p:cNvPicPr>
            <a:picLocks noChangeAspect="1" noChangeArrowheads="1"/>
          </p:cNvPicPr>
          <p:nvPr/>
        </p:nvPicPr>
        <p:blipFill>
          <a:blip r:embed="rId2" cstate="print"/>
          <a:srcRect/>
          <a:stretch>
            <a:fillRect/>
          </a:stretch>
        </p:blipFill>
        <p:spPr bwMode="auto">
          <a:xfrm>
            <a:off x="228600" y="228600"/>
            <a:ext cx="1478845" cy="137685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B28B98A-F44C-4CD1-B6C6-4CE51176DC2D}" type="slidenum">
              <a:rPr lang="en-US" smtClean="0"/>
              <a:pPr>
                <a:defRPr/>
              </a:pPr>
              <a:t>1</a:t>
            </a:fld>
            <a:endParaRPr lang="en-US" dirty="0"/>
          </a:p>
        </p:txBody>
      </p:sp>
      <p:sp>
        <p:nvSpPr>
          <p:cNvPr id="3" name="TextBox 2"/>
          <p:cNvSpPr txBox="1"/>
          <p:nvPr/>
        </p:nvSpPr>
        <p:spPr>
          <a:xfrm>
            <a:off x="4562201" y="376318"/>
            <a:ext cx="184666" cy="369332"/>
          </a:xfrm>
          <a:prstGeom prst="rect">
            <a:avLst/>
          </a:prstGeom>
          <a:noFill/>
        </p:spPr>
        <p:txBody>
          <a:bodyPr wrap="none" rtlCol="0">
            <a:spAutoFit/>
          </a:bodyPr>
          <a:lstStyle/>
          <a:p>
            <a:endParaRPr lang="en-US"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9455"/>
            <a:ext cx="8991600" cy="590145"/>
          </a:xfrm>
        </p:spPr>
        <p:txBody>
          <a:bodyPr>
            <a:normAutofit fontScale="90000"/>
          </a:bodyPr>
          <a:lstStyle/>
          <a:p>
            <a:pPr marL="457200" lvl="1" indent="0"/>
            <a:r>
              <a:rPr lang="en-US" sz="1600" b="1" u="sng" dirty="0" smtClean="0"/>
              <a:t/>
            </a:r>
            <a:br>
              <a:rPr lang="en-US" sz="1600" b="1" u="sng" dirty="0" smtClean="0"/>
            </a:br>
            <a:r>
              <a:rPr lang="en-US" sz="1600" b="1" u="sng" dirty="0"/>
              <a:t/>
            </a:r>
            <a:br>
              <a:rPr lang="en-US" sz="1600" b="1" u="sng" dirty="0"/>
            </a:br>
            <a:r>
              <a:rPr lang="en-US" sz="1600" b="1" u="sng" dirty="0" smtClean="0"/>
              <a:t/>
            </a:r>
            <a:br>
              <a:rPr lang="en-US" sz="1600" b="1" u="sng" dirty="0" smtClean="0"/>
            </a:br>
            <a:r>
              <a:rPr lang="en-US" sz="1600" b="1" u="sng" dirty="0"/>
              <a:t/>
            </a:r>
            <a:br>
              <a:rPr lang="en-US" sz="1600" b="1" u="sng" dirty="0"/>
            </a:br>
            <a:r>
              <a:rPr lang="en-US" sz="1600" b="1" u="sng" dirty="0" smtClean="0"/>
              <a:t/>
            </a:r>
            <a:br>
              <a:rPr lang="en-US" sz="1600" b="1" u="sng" dirty="0" smtClean="0"/>
            </a:br>
            <a:r>
              <a:rPr lang="en-US" sz="1600" b="1" u="sng" dirty="0" smtClean="0"/>
              <a:t/>
            </a:r>
            <a:br>
              <a:rPr lang="en-US" sz="1600" b="1" u="sng" dirty="0" smtClean="0"/>
            </a:br>
            <a:r>
              <a:rPr lang="en-US" sz="2200" b="1" u="sng" dirty="0" smtClean="0"/>
              <a:t>Supporting Affidavits to be Attached to Complaint</a:t>
            </a:r>
            <a:br>
              <a:rPr lang="en-US" sz="2200" b="1" u="sng" dirty="0" smtClean="0"/>
            </a:br>
            <a:r>
              <a:rPr lang="en-US" sz="2200" b="1" u="sng" dirty="0" smtClean="0"/>
              <a:t/>
            </a:r>
            <a:br>
              <a:rPr lang="en-US" sz="2200" b="1" u="sng" dirty="0" smtClean="0"/>
            </a:br>
            <a:r>
              <a:rPr lang="en-US" sz="2200" b="1" u="sng" dirty="0"/>
              <a:t/>
            </a:r>
            <a:br>
              <a:rPr lang="en-US" sz="2200" b="1" u="sng" dirty="0"/>
            </a:br>
            <a:r>
              <a:rPr lang="en-US" sz="2200" dirty="0" smtClean="0"/>
              <a:t/>
            </a:r>
            <a:br>
              <a:rPr lang="en-US" sz="2200" dirty="0" smtClean="0"/>
            </a:br>
            <a:endParaRPr lang="en-US" sz="2200" dirty="0"/>
          </a:p>
        </p:txBody>
      </p:sp>
      <p:sp>
        <p:nvSpPr>
          <p:cNvPr id="4" name="Content Placeholder 3"/>
          <p:cNvSpPr>
            <a:spLocks noGrp="1"/>
          </p:cNvSpPr>
          <p:nvPr>
            <p:ph idx="1"/>
          </p:nvPr>
        </p:nvSpPr>
        <p:spPr>
          <a:xfrm>
            <a:off x="228600" y="457200"/>
            <a:ext cx="8763000" cy="5410200"/>
          </a:xfrm>
        </p:spPr>
        <p:txBody>
          <a:bodyPr>
            <a:noAutofit/>
          </a:bodyPr>
          <a:lstStyle/>
          <a:p>
            <a:pPr marL="0" lvl="1" indent="0">
              <a:buNone/>
            </a:pPr>
            <a:endParaRPr lang="en-US" sz="1200" dirty="0" smtClean="0"/>
          </a:p>
          <a:p>
            <a:pPr marL="0" lvl="1" indent="0">
              <a:buNone/>
            </a:pPr>
            <a:endParaRPr lang="en-US" sz="1200" dirty="0" smtClean="0"/>
          </a:p>
          <a:p>
            <a:pPr marL="0" lvl="1" indent="0">
              <a:buNone/>
            </a:pPr>
            <a:r>
              <a:rPr lang="en-US" sz="1200" dirty="0" smtClean="0"/>
              <a:t>1</a:t>
            </a:r>
            <a:r>
              <a:rPr lang="en-US" sz="1200" dirty="0"/>
              <a:t>.  </a:t>
            </a:r>
            <a:r>
              <a:rPr lang="en-US" sz="1200" dirty="0" smtClean="0"/>
              <a:t>	</a:t>
            </a:r>
            <a:r>
              <a:rPr lang="en-US" sz="1200" b="1" dirty="0" smtClean="0"/>
              <a:t>Affidavit </a:t>
            </a:r>
            <a:r>
              <a:rPr lang="en-US" sz="1200" b="1" dirty="0"/>
              <a:t>of </a:t>
            </a:r>
            <a:r>
              <a:rPr lang="en-US" sz="1200" b="1" dirty="0" smtClean="0"/>
              <a:t>alleged incapacitated person’s </a:t>
            </a:r>
            <a:r>
              <a:rPr lang="en-US" sz="1200" b="1" dirty="0"/>
              <a:t>income and </a:t>
            </a:r>
            <a:r>
              <a:rPr lang="en-US" sz="1200" b="1" dirty="0" smtClean="0"/>
              <a:t>assets</a:t>
            </a:r>
          </a:p>
          <a:p>
            <a:pPr marL="457200" lvl="1" indent="0">
              <a:buNone/>
            </a:pPr>
            <a:endParaRPr lang="en-US" sz="1200" dirty="0"/>
          </a:p>
          <a:p>
            <a:pPr marL="0" indent="0">
              <a:buNone/>
            </a:pPr>
            <a:r>
              <a:rPr lang="en-US" sz="1200" dirty="0" smtClean="0"/>
              <a:t>2.</a:t>
            </a:r>
            <a:r>
              <a:rPr lang="en-US" sz="1200" dirty="0"/>
              <a:t>	</a:t>
            </a:r>
            <a:r>
              <a:rPr lang="en-US" sz="1200" b="1" dirty="0"/>
              <a:t>Affidavits </a:t>
            </a:r>
            <a:r>
              <a:rPr lang="en-US" sz="1200" b="1" dirty="0" smtClean="0"/>
              <a:t>from professionals detailing </a:t>
            </a:r>
            <a:r>
              <a:rPr lang="en-US" sz="1200" b="1" dirty="0"/>
              <a:t>facts supporting the belief that the alleged incapacitated person: </a:t>
            </a:r>
          </a:p>
          <a:p>
            <a:pPr marL="457200" lvl="1" indent="0">
              <a:buNone/>
            </a:pPr>
            <a:r>
              <a:rPr lang="en-US" sz="1200" b="1" dirty="0" smtClean="0"/>
              <a:t>	suffers </a:t>
            </a:r>
            <a:r>
              <a:rPr lang="en-US" sz="1200" b="1" dirty="0"/>
              <a:t>from a significant functional impairment to such a degree that the person either lacks the cognitive </a:t>
            </a:r>
            <a:r>
              <a:rPr lang="en-US" sz="1200" b="1" dirty="0" smtClean="0"/>
              <a:t>	capacity </a:t>
            </a:r>
            <a:r>
              <a:rPr lang="en-US" sz="1200" b="1" dirty="0"/>
              <a:t>to make decisions for himself/herself or to communicate, in any way, decisions to others</a:t>
            </a:r>
            <a:r>
              <a:rPr lang="en-US" sz="1200" b="1" dirty="0" smtClean="0"/>
              <a:t>.</a:t>
            </a:r>
            <a:endParaRPr lang="en-US" sz="1200" dirty="0"/>
          </a:p>
          <a:p>
            <a:pPr marL="0" lvl="1" indent="0">
              <a:buNone/>
            </a:pPr>
            <a:endParaRPr lang="en-US" sz="1200" dirty="0" smtClean="0"/>
          </a:p>
          <a:p>
            <a:pPr marL="0" lvl="1" indent="0">
              <a:buNone/>
            </a:pPr>
            <a:r>
              <a:rPr lang="en-US" sz="1200" dirty="0" smtClean="0"/>
              <a:t>	a</a:t>
            </a:r>
            <a:r>
              <a:rPr lang="en-US" sz="1200" b="1" dirty="0" smtClean="0"/>
              <a:t>. </a:t>
            </a:r>
            <a:r>
              <a:rPr lang="en-US" sz="1200" b="1" u="sng" dirty="0" smtClean="0"/>
              <a:t>For non-DDD Individuals </a:t>
            </a:r>
            <a:r>
              <a:rPr lang="en-US" sz="1200" b="1" dirty="0" smtClean="0"/>
              <a:t> </a:t>
            </a:r>
            <a:r>
              <a:rPr lang="en-US" sz="1200" dirty="0" smtClean="0"/>
              <a:t>- Affidavits from 2 physicians; or 1 physician and  1 psychologist  who have examined 	the individual not more than 30 days prior to filing Complaint</a:t>
            </a:r>
          </a:p>
          <a:p>
            <a:pPr marL="0" lvl="1" indent="0">
              <a:buNone/>
            </a:pPr>
            <a:endParaRPr lang="en-US" sz="1200" u="sng" dirty="0" smtClean="0"/>
          </a:p>
          <a:p>
            <a:pPr marL="0" lvl="1" indent="0">
              <a:buNone/>
            </a:pPr>
            <a:r>
              <a:rPr lang="en-US" sz="1200" dirty="0" smtClean="0"/>
              <a:t>	b</a:t>
            </a:r>
            <a:r>
              <a:rPr lang="en-US" sz="1200" b="1" dirty="0" smtClean="0"/>
              <a:t>. </a:t>
            </a:r>
            <a:r>
              <a:rPr lang="en-US" sz="1200" b="1" u="sng" dirty="0" smtClean="0"/>
              <a:t>For Individuals Receiving Services from DDD </a:t>
            </a:r>
            <a:r>
              <a:rPr lang="en-US" sz="1200" b="1" dirty="0" smtClean="0"/>
              <a:t> </a:t>
            </a:r>
            <a:r>
              <a:rPr lang="en-US" sz="1200" dirty="0" smtClean="0"/>
              <a:t>- Affidavits </a:t>
            </a:r>
            <a:r>
              <a:rPr lang="en-US" sz="1200" dirty="0"/>
              <a:t>from 2 physicians or 2 psychologists (or one </a:t>
            </a:r>
            <a:r>
              <a:rPr lang="en-US" sz="1200" dirty="0" smtClean="0"/>
              <a:t>	physician and </a:t>
            </a:r>
            <a:r>
              <a:rPr lang="en-US" sz="1200" dirty="0"/>
              <a:t>one psychologist) who have examined the </a:t>
            </a:r>
            <a:r>
              <a:rPr lang="en-US" sz="1200" dirty="0" smtClean="0"/>
              <a:t>individual </a:t>
            </a:r>
            <a:r>
              <a:rPr lang="en-US" sz="1200" dirty="0"/>
              <a:t>not more than 6 months prior to filing </a:t>
            </a:r>
            <a:r>
              <a:rPr lang="en-US" sz="1200" dirty="0" smtClean="0"/>
              <a:t>	Complaint</a:t>
            </a:r>
            <a:endParaRPr lang="en-US" sz="1200" dirty="0"/>
          </a:p>
          <a:p>
            <a:pPr marL="0" lvl="1" indent="0">
              <a:buNone/>
            </a:pPr>
            <a:r>
              <a:rPr lang="en-US" sz="1200" dirty="0" smtClean="0"/>
              <a:t>	</a:t>
            </a:r>
          </a:p>
          <a:p>
            <a:pPr marL="0" lvl="1" indent="0">
              <a:buNone/>
            </a:pPr>
            <a:r>
              <a:rPr lang="en-US" sz="1200" dirty="0"/>
              <a:t>	</a:t>
            </a:r>
            <a:r>
              <a:rPr lang="en-US" sz="1200" dirty="0" smtClean="0"/>
              <a:t>- </a:t>
            </a:r>
            <a:r>
              <a:rPr lang="en-US" sz="1200" u="sng" dirty="0"/>
              <a:t>In lieu of a 2</a:t>
            </a:r>
            <a:r>
              <a:rPr lang="en-US" sz="1200" u="sng" baseline="30000" dirty="0"/>
              <a:t>nd</a:t>
            </a:r>
            <a:r>
              <a:rPr lang="en-US" sz="1200" u="sng" dirty="0"/>
              <a:t> physician or psychologist affidavit, can </a:t>
            </a:r>
            <a:r>
              <a:rPr lang="en-US" sz="1200" u="sng" dirty="0" smtClean="0"/>
              <a:t>submit </a:t>
            </a:r>
            <a:r>
              <a:rPr lang="en-US" sz="1200" u="sng" dirty="0"/>
              <a:t>Affidavit from</a:t>
            </a:r>
            <a:r>
              <a:rPr lang="en-US" sz="1200" dirty="0" smtClean="0"/>
              <a:t>: </a:t>
            </a:r>
            <a:endParaRPr lang="en-US" sz="1200" dirty="0"/>
          </a:p>
          <a:p>
            <a:pPr marL="0" lvl="1" indent="0">
              <a:buNone/>
            </a:pPr>
            <a:r>
              <a:rPr lang="en-US" sz="1200" dirty="0" smtClean="0"/>
              <a:t>	a) CEO</a:t>
            </a:r>
            <a:r>
              <a:rPr lang="en-US" sz="1200" dirty="0"/>
              <a:t>, Medical Director, or other officer having administrative control over program providing functional or other </a:t>
            </a:r>
            <a:r>
              <a:rPr lang="en-US" sz="1200" dirty="0" smtClean="0"/>
              <a:t>	services </a:t>
            </a:r>
            <a:r>
              <a:rPr lang="en-US" sz="1200" dirty="0"/>
              <a:t>provided by DDD; </a:t>
            </a:r>
            <a:r>
              <a:rPr lang="en-US" sz="1200" dirty="0" smtClean="0"/>
              <a:t>or</a:t>
            </a:r>
            <a:endParaRPr lang="en-US" sz="1200" dirty="0"/>
          </a:p>
          <a:p>
            <a:pPr marL="457200" lvl="1" indent="0">
              <a:buNone/>
            </a:pPr>
            <a:r>
              <a:rPr lang="en-US" sz="1200" dirty="0"/>
              <a:t>	</a:t>
            </a:r>
            <a:r>
              <a:rPr lang="en-US" sz="1200" dirty="0" smtClean="0"/>
              <a:t>b) Designee </a:t>
            </a:r>
            <a:r>
              <a:rPr lang="en-US" sz="1200" dirty="0"/>
              <a:t>of DDD with personal knowledge of functional capacity of individual (includes evaluator, care </a:t>
            </a:r>
            <a:r>
              <a:rPr lang="en-US" sz="1200" dirty="0" smtClean="0"/>
              <a:t>	manager, case </a:t>
            </a:r>
            <a:r>
              <a:rPr lang="en-US" sz="1200" dirty="0"/>
              <a:t>manager, or other employee or contractor affiliated with DDD); </a:t>
            </a:r>
            <a:r>
              <a:rPr lang="en-US" sz="1200" dirty="0" smtClean="0"/>
              <a:t>or</a:t>
            </a:r>
          </a:p>
          <a:p>
            <a:pPr marL="457200" lvl="1" indent="0">
              <a:buNone/>
            </a:pPr>
            <a:r>
              <a:rPr lang="en-US" sz="1200" dirty="0"/>
              <a:t>	</a:t>
            </a:r>
            <a:r>
              <a:rPr lang="en-US" sz="1200" dirty="0" smtClean="0"/>
              <a:t>c) Copy </a:t>
            </a:r>
            <a:r>
              <a:rPr lang="en-US" sz="1200" dirty="0"/>
              <a:t>of IEP and relevant reports prepared not more than 2 years prior to filing Complaint; </a:t>
            </a:r>
            <a:r>
              <a:rPr lang="en-US" sz="1200" dirty="0" smtClean="0"/>
              <a:t>or</a:t>
            </a:r>
          </a:p>
          <a:p>
            <a:pPr marL="457200" lvl="1" indent="0">
              <a:buNone/>
            </a:pPr>
            <a:r>
              <a:rPr lang="en-US" sz="1200" dirty="0"/>
              <a:t>	</a:t>
            </a:r>
            <a:r>
              <a:rPr lang="en-US" sz="1200" dirty="0" smtClean="0"/>
              <a:t>d) Licensed care professional </a:t>
            </a:r>
            <a:r>
              <a:rPr lang="en-US" sz="1200" dirty="0"/>
              <a:t>with personal knowledge of functional capacity of individual (</a:t>
            </a:r>
            <a:r>
              <a:rPr lang="en-US" sz="1200" dirty="0" smtClean="0"/>
              <a:t>includes, but </a:t>
            </a:r>
            <a:r>
              <a:rPr lang="en-US" sz="1200" dirty="0"/>
              <a:t>not </a:t>
            </a:r>
            <a:r>
              <a:rPr lang="en-US" sz="1200" dirty="0" smtClean="0"/>
              <a:t>	limited to, </a:t>
            </a:r>
            <a:r>
              <a:rPr lang="en-US" sz="1200" dirty="0"/>
              <a:t>APN, OT, PA, SW, board certified behavior analyst, family counselor</a:t>
            </a:r>
            <a:r>
              <a:rPr lang="en-US" sz="1200" dirty="0" smtClean="0"/>
              <a:t>).</a:t>
            </a:r>
          </a:p>
          <a:p>
            <a:pPr marL="457200" lvl="1" indent="0">
              <a:buNone/>
            </a:pPr>
            <a:endParaRPr lang="en-US" sz="1200" dirty="0" smtClean="0"/>
          </a:p>
        </p:txBody>
      </p:sp>
      <p:sp>
        <p:nvSpPr>
          <p:cNvPr id="2" name="Slide Number Placeholder 1"/>
          <p:cNvSpPr>
            <a:spLocks noGrp="1"/>
          </p:cNvSpPr>
          <p:nvPr>
            <p:ph type="sldNum" sz="quarter" idx="4294967295"/>
          </p:nvPr>
        </p:nvSpPr>
        <p:spPr>
          <a:xfrm>
            <a:off x="7924800" y="6477000"/>
            <a:ext cx="345743" cy="381000"/>
          </a:xfrm>
        </p:spPr>
        <p:txBody>
          <a:bodyPr/>
          <a:lstStyle/>
          <a:p>
            <a:fld id="{798958C7-50F5-4F17-96C0-1555D0F4B445}" type="slidenum">
              <a:rPr lang="en-US" b="1" smtClean="0">
                <a:solidFill>
                  <a:schemeClr val="tx1"/>
                </a:solidFill>
              </a:rPr>
              <a:pPr/>
              <a:t>10</a:t>
            </a:fld>
            <a:endParaRPr lang="en-US" b="1" dirty="0">
              <a:solidFill>
                <a:schemeClr val="tx1"/>
              </a:solidFill>
            </a:endParaRPr>
          </a:p>
        </p:txBody>
      </p:sp>
    </p:spTree>
    <p:extLst>
      <p:ext uri="{BB962C8B-B14F-4D97-AF65-F5344CB8AC3E}">
        <p14:creationId xmlns:p14="http://schemas.microsoft.com/office/powerpoint/2010/main" val="323109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Additional Documents to be Filed with Complaint</a:t>
            </a:r>
            <a:endParaRPr lang="en-US" dirty="0"/>
          </a:p>
        </p:txBody>
      </p:sp>
      <p:sp>
        <p:nvSpPr>
          <p:cNvPr id="4" name="Content Placeholder 3"/>
          <p:cNvSpPr>
            <a:spLocks noGrp="1"/>
          </p:cNvSpPr>
          <p:nvPr>
            <p:ph idx="1"/>
          </p:nvPr>
        </p:nvSpPr>
        <p:spPr>
          <a:xfrm>
            <a:off x="228600" y="990600"/>
            <a:ext cx="8763000" cy="4876800"/>
          </a:xfrm>
        </p:spPr>
        <p:txBody>
          <a:bodyPr>
            <a:normAutofit/>
          </a:bodyPr>
          <a:lstStyle/>
          <a:p>
            <a:pPr marL="0" indent="0">
              <a:buNone/>
            </a:pPr>
            <a:r>
              <a:rPr lang="en-US" sz="1800" u="sng" dirty="0" smtClean="0"/>
              <a:t>Case Information Statement</a:t>
            </a:r>
            <a:r>
              <a:rPr lang="en-US" sz="1800" dirty="0" smtClean="0"/>
              <a:t> </a:t>
            </a:r>
          </a:p>
          <a:p>
            <a:pPr marL="0" indent="0">
              <a:buNone/>
            </a:pPr>
            <a:endParaRPr lang="en-US" sz="1800" dirty="0" smtClean="0"/>
          </a:p>
          <a:p>
            <a:pPr marL="0" indent="0">
              <a:buNone/>
            </a:pPr>
            <a:r>
              <a:rPr lang="en-US" sz="1800" u="sng" dirty="0" smtClean="0"/>
              <a:t>Proposed Order Fixing Hearing Date and Appointing Attorney for Alleged Incapacitated Person</a:t>
            </a:r>
            <a:endParaRPr lang="en-US" sz="1800" dirty="0" smtClean="0"/>
          </a:p>
          <a:p>
            <a:pPr marL="0" indent="0">
              <a:buNone/>
            </a:pPr>
            <a:endParaRPr lang="en-US" sz="1800" u="sng" dirty="0" smtClean="0"/>
          </a:p>
          <a:p>
            <a:pPr marL="0" indent="0">
              <a:buNone/>
            </a:pPr>
            <a:r>
              <a:rPr lang="en-US" sz="1800" u="sng" dirty="0" smtClean="0"/>
              <a:t>Proposed Judgment of Incapacity and Appointment of Guardian of the Person and Property (or Person Only)</a:t>
            </a:r>
          </a:p>
          <a:p>
            <a:pPr marL="0" indent="0">
              <a:buNone/>
            </a:pPr>
            <a:endParaRPr lang="en-US" sz="1800" u="sng" dirty="0"/>
          </a:p>
          <a:p>
            <a:pPr marL="0" indent="0">
              <a:buNone/>
            </a:pPr>
            <a:r>
              <a:rPr lang="en-US" sz="1800" dirty="0" smtClean="0"/>
              <a:t>- Attach the Filing Fee of $175.00; Proposed Guardian can file a Certification of Indigency if he/she cannot afford to pay Filing Fee.</a:t>
            </a:r>
            <a:endParaRPr lang="en-US" sz="1800" dirty="0"/>
          </a:p>
        </p:txBody>
      </p:sp>
      <p:sp>
        <p:nvSpPr>
          <p:cNvPr id="2" name="Slide Number Placeholder 1"/>
          <p:cNvSpPr>
            <a:spLocks noGrp="1"/>
          </p:cNvSpPr>
          <p:nvPr>
            <p:ph type="sldNum" sz="quarter" idx="4294967295"/>
          </p:nvPr>
        </p:nvSpPr>
        <p:spPr>
          <a:xfrm>
            <a:off x="7924800" y="6553200"/>
            <a:ext cx="381000" cy="304800"/>
          </a:xfrm>
        </p:spPr>
        <p:txBody>
          <a:bodyPr/>
          <a:lstStyle/>
          <a:p>
            <a:fld id="{798958C7-50F5-4F17-96C0-1555D0F4B445}" type="slidenum">
              <a:rPr lang="en-US" b="1" smtClean="0">
                <a:solidFill>
                  <a:schemeClr val="tx1"/>
                </a:solidFill>
              </a:rPr>
              <a:pPr/>
              <a:t>11</a:t>
            </a:fld>
            <a:endParaRPr lang="en-US" b="1" dirty="0">
              <a:solidFill>
                <a:schemeClr val="tx1"/>
              </a:solidFill>
            </a:endParaRPr>
          </a:p>
        </p:txBody>
      </p:sp>
    </p:spTree>
    <p:extLst>
      <p:ext uri="{BB962C8B-B14F-4D97-AF65-F5344CB8AC3E}">
        <p14:creationId xmlns:p14="http://schemas.microsoft.com/office/powerpoint/2010/main" val="915133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u="sng" dirty="0" smtClean="0"/>
              <a:t/>
            </a:r>
            <a:br>
              <a:rPr lang="en-US" u="sng" dirty="0" smtClean="0"/>
            </a:br>
            <a:r>
              <a:rPr lang="en-US" u="sng" dirty="0" smtClean="0"/>
              <a:t>Next Steps</a:t>
            </a:r>
            <a:br>
              <a:rPr lang="en-US" u="sng" dirty="0" smtClean="0"/>
            </a:br>
            <a:endParaRPr lang="en-US" u="sng" dirty="0"/>
          </a:p>
        </p:txBody>
      </p:sp>
      <p:sp>
        <p:nvSpPr>
          <p:cNvPr id="11" name="Content Placeholder 10"/>
          <p:cNvSpPr>
            <a:spLocks noGrp="1"/>
          </p:cNvSpPr>
          <p:nvPr>
            <p:ph idx="1"/>
          </p:nvPr>
        </p:nvSpPr>
        <p:spPr>
          <a:xfrm>
            <a:off x="228600" y="990600"/>
            <a:ext cx="8763000" cy="4572000"/>
          </a:xfrm>
        </p:spPr>
        <p:txBody>
          <a:bodyPr>
            <a:normAutofit/>
          </a:bodyPr>
          <a:lstStyle/>
          <a:p>
            <a:pPr>
              <a:buFontTx/>
              <a:buChar char="-"/>
            </a:pPr>
            <a:r>
              <a:rPr lang="en-US" sz="2000" dirty="0" smtClean="0"/>
              <a:t>File Pleadings with Court - Court will return signed Order Fixing Hearing Date</a:t>
            </a:r>
          </a:p>
          <a:p>
            <a:pPr>
              <a:buFontTx/>
              <a:buChar char="-"/>
            </a:pPr>
            <a:r>
              <a:rPr lang="en-US" sz="2000" dirty="0" smtClean="0"/>
              <a:t>Serve Pleadings and Order Fixing Hearing Date on all interested parties, including the alleged incapacitated person</a:t>
            </a:r>
          </a:p>
          <a:p>
            <a:pPr>
              <a:buFontTx/>
              <a:buChar char="-"/>
            </a:pPr>
            <a:r>
              <a:rPr lang="en-US" sz="2000" dirty="0" smtClean="0"/>
              <a:t>Contact the court-appointed attorney to arrange for a meeting with the alleged incapacitated person</a:t>
            </a:r>
          </a:p>
          <a:p>
            <a:pPr>
              <a:buFontTx/>
              <a:buChar char="-"/>
            </a:pPr>
            <a:r>
              <a:rPr lang="en-US" sz="2000" dirty="0" smtClean="0"/>
              <a:t>Must file Proof of Service with Court indicating that you served all interested parties and alleged incapacitated person</a:t>
            </a:r>
          </a:p>
          <a:p>
            <a:pPr>
              <a:buFontTx/>
              <a:buChar char="-"/>
            </a:pPr>
            <a:endParaRPr lang="en-US" sz="2000" dirty="0" smtClean="0"/>
          </a:p>
          <a:p>
            <a:pPr>
              <a:buFontTx/>
              <a:buChar char="-"/>
            </a:pPr>
            <a:endParaRPr lang="en-US" sz="2000" dirty="0" smtClean="0"/>
          </a:p>
          <a:p>
            <a:pPr marL="0" indent="0">
              <a:buNone/>
            </a:pPr>
            <a:endParaRPr lang="en-US" sz="2000" dirty="0"/>
          </a:p>
          <a:p>
            <a:pPr>
              <a:buFontTx/>
              <a:buChar char="-"/>
            </a:pPr>
            <a:endParaRPr lang="en-US" sz="2000" dirty="0" smtClean="0"/>
          </a:p>
          <a:p>
            <a:pPr>
              <a:buFontTx/>
              <a:buChar char="-"/>
            </a:pPr>
            <a:endParaRPr lang="en-US" sz="2000" dirty="0" smtClean="0"/>
          </a:p>
          <a:p>
            <a:pPr>
              <a:buFontTx/>
              <a:buChar char="-"/>
            </a:pPr>
            <a:endParaRPr lang="en-US" sz="2000" dirty="0" smtClean="0"/>
          </a:p>
          <a:p>
            <a:pPr>
              <a:buFontTx/>
              <a:buChar char="-"/>
            </a:pPr>
            <a:endParaRPr lang="en-US" sz="2000" dirty="0" smtClean="0"/>
          </a:p>
          <a:p>
            <a:pPr marL="0" indent="0">
              <a:buNone/>
            </a:pPr>
            <a:endParaRPr lang="en-US" sz="2000" dirty="0"/>
          </a:p>
        </p:txBody>
      </p:sp>
      <p:sp>
        <p:nvSpPr>
          <p:cNvPr id="9" name="Slide Number Placeholder 4"/>
          <p:cNvSpPr txBox="1">
            <a:spLocks/>
          </p:cNvSpPr>
          <p:nvPr/>
        </p:nvSpPr>
        <p:spPr>
          <a:xfrm>
            <a:off x="7924800" y="6569075"/>
            <a:ext cx="457200" cy="230869"/>
          </a:xfrm>
          <a:prstGeom prst="rect">
            <a:avLst/>
          </a:prstGeom>
        </p:spPr>
        <p:txBody>
          <a:bodyPr vert="horz"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3CCB2F44-35DE-4EE8-9223-995A6CCF02DF}" type="slidenum">
              <a:rPr kumimoji="0" lang="en-US" sz="1200" b="1" i="0" u="none" strike="noStrike" kern="1200" cap="none" spc="0" normalizeH="0" baseline="0" noProof="0" smtClean="0">
                <a:ln>
                  <a:noFill/>
                </a:ln>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effectLst/>
              <a:uLnTx/>
              <a:uFillTx/>
              <a:latin typeface="+mn-lt"/>
              <a:ea typeface="+mn-ea"/>
              <a:cs typeface="+mn-cs"/>
            </a:endParaRPr>
          </a:p>
        </p:txBody>
      </p:sp>
      <p:sp>
        <p:nvSpPr>
          <p:cNvPr id="10" name="Date Placeholder 5"/>
          <p:cNvSpPr txBox="1">
            <a:spLocks/>
          </p:cNvSpPr>
          <p:nvPr/>
        </p:nvSpPr>
        <p:spPr>
          <a:xfrm>
            <a:off x="1451428" y="6434819"/>
            <a:ext cx="1600200" cy="365125"/>
          </a:xfrm>
          <a:prstGeom prst="rect">
            <a:avLst/>
          </a:prstGeom>
        </p:spPr>
        <p:txBody>
          <a:bodyPr vert="horz" lIns="109728" rIns="4572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DE731F3C-9E96-4C3A-B3B7-DA3CC38A1EF0}" type="datetime1">
              <a:rPr kumimoji="0" lang="en-US" sz="1200" b="1" i="0" u="none" strike="noStrike" kern="1200" cap="none" spc="0" normalizeH="0" baseline="0" noProof="0" smtClean="0">
                <a:ln>
                  <a:noFill/>
                </a:ln>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5/16/2017</a:t>
            </a:fld>
            <a:endParaRPr kumimoji="0" lang="en-US" sz="1200" b="1" i="0" u="none" strike="noStrike" kern="1200" cap="none" spc="0" normalizeH="0" baseline="0" noProof="0" dirty="0">
              <a:ln>
                <a:noFill/>
              </a:ln>
              <a:effectLst/>
              <a:uLnTx/>
              <a:uFillTx/>
              <a:latin typeface="+mn-lt"/>
              <a:ea typeface="+mn-ea"/>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419600"/>
            <a:ext cx="305752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Duties of Court-Appointed Attorney</a:t>
            </a:r>
            <a:endParaRPr lang="en-US" dirty="0"/>
          </a:p>
        </p:txBody>
      </p:sp>
      <p:sp>
        <p:nvSpPr>
          <p:cNvPr id="4" name="Content Placeholder 3"/>
          <p:cNvSpPr>
            <a:spLocks noGrp="1"/>
          </p:cNvSpPr>
          <p:nvPr>
            <p:ph idx="1"/>
          </p:nvPr>
        </p:nvSpPr>
        <p:spPr/>
        <p:txBody>
          <a:bodyPr>
            <a:normAutofit fontScale="25000" lnSpcReduction="20000"/>
          </a:bodyPr>
          <a:lstStyle/>
          <a:p>
            <a:pPr>
              <a:buFontTx/>
              <a:buChar char="-"/>
            </a:pPr>
            <a:r>
              <a:rPr lang="en-US" sz="5600" b="1" dirty="0" smtClean="0"/>
              <a:t>Visiting the </a:t>
            </a:r>
            <a:r>
              <a:rPr lang="en-US" sz="5600" b="1" dirty="0"/>
              <a:t>alleged incapacitated person and </a:t>
            </a:r>
            <a:r>
              <a:rPr lang="en-US" sz="5600" b="1" dirty="0" smtClean="0"/>
              <a:t>conducting </a:t>
            </a:r>
            <a:r>
              <a:rPr lang="en-US" sz="5600" b="1" dirty="0"/>
              <a:t>a </a:t>
            </a:r>
            <a:r>
              <a:rPr lang="en-US" sz="5600" b="1" dirty="0" smtClean="0"/>
              <a:t>thorough </a:t>
            </a:r>
            <a:r>
              <a:rPr lang="en-US" sz="5600" b="1" dirty="0"/>
              <a:t>investigation, including but not limited to: </a:t>
            </a:r>
          </a:p>
          <a:p>
            <a:pPr lvl="1">
              <a:buFontTx/>
              <a:buChar char="-"/>
            </a:pPr>
            <a:r>
              <a:rPr lang="en-US" sz="5600" dirty="0"/>
              <a:t>Speaking to family members and other interested parties</a:t>
            </a:r>
          </a:p>
          <a:p>
            <a:pPr lvl="1">
              <a:buFontTx/>
              <a:buChar char="-"/>
            </a:pPr>
            <a:endParaRPr lang="en-US" sz="5600" dirty="0"/>
          </a:p>
          <a:p>
            <a:pPr lvl="1">
              <a:buFontTx/>
              <a:buChar char="-"/>
            </a:pPr>
            <a:r>
              <a:rPr lang="en-US" sz="5600" dirty="0"/>
              <a:t>Locating any Will, POA, health care directives previously executed by the person and reviewing other pertinent information</a:t>
            </a:r>
          </a:p>
          <a:p>
            <a:pPr lvl="1">
              <a:buFontTx/>
              <a:buChar char="-"/>
            </a:pPr>
            <a:endParaRPr lang="en-US" sz="5600" dirty="0"/>
          </a:p>
          <a:p>
            <a:pPr marL="57150" indent="0">
              <a:buNone/>
            </a:pPr>
            <a:r>
              <a:rPr lang="en-US" sz="5600" dirty="0"/>
              <a:t>-   </a:t>
            </a:r>
            <a:r>
              <a:rPr lang="en-US" sz="5600" b="1" dirty="0" smtClean="0"/>
              <a:t>Making recommendations and filing report with </a:t>
            </a:r>
            <a:r>
              <a:rPr lang="en-US" sz="5600" b="1" dirty="0"/>
              <a:t>the Court regarding</a:t>
            </a:r>
          </a:p>
          <a:p>
            <a:pPr lvl="2">
              <a:buFontTx/>
              <a:buChar char="-"/>
            </a:pPr>
            <a:endParaRPr lang="en-US" sz="5600" dirty="0"/>
          </a:p>
          <a:p>
            <a:pPr lvl="2">
              <a:buFontTx/>
              <a:buChar char="-"/>
            </a:pPr>
            <a:r>
              <a:rPr lang="en-US" sz="5600" dirty="0"/>
              <a:t>Issue of Capacity</a:t>
            </a:r>
          </a:p>
          <a:p>
            <a:pPr lvl="2">
              <a:buFontTx/>
              <a:buChar char="-"/>
            </a:pPr>
            <a:endParaRPr lang="en-US" sz="5600" dirty="0"/>
          </a:p>
          <a:p>
            <a:pPr lvl="2">
              <a:buFontTx/>
              <a:buChar char="-"/>
            </a:pPr>
            <a:r>
              <a:rPr lang="en-US" sz="5600" dirty="0"/>
              <a:t>Preferences of the alleged incapacitated person</a:t>
            </a:r>
          </a:p>
          <a:p>
            <a:pPr lvl="2">
              <a:buFontTx/>
              <a:buChar char="-"/>
            </a:pPr>
            <a:endParaRPr lang="en-US" sz="5600" dirty="0"/>
          </a:p>
          <a:p>
            <a:pPr lvl="2">
              <a:buFontTx/>
              <a:buChar char="-"/>
            </a:pPr>
            <a:r>
              <a:rPr lang="en-US" sz="5600" dirty="0"/>
              <a:t>Suitability of less restrictive alternatives to guardianship or </a:t>
            </a:r>
            <a:r>
              <a:rPr lang="en-US" sz="5600" dirty="0" smtClean="0"/>
              <a:t>recommendation for </a:t>
            </a:r>
            <a:r>
              <a:rPr lang="en-US" sz="5600" dirty="0"/>
              <a:t>limited guardianship if person can make decisions in limited circumstances</a:t>
            </a:r>
          </a:p>
          <a:p>
            <a:pPr lvl="2">
              <a:buFontTx/>
              <a:buChar char="-"/>
            </a:pPr>
            <a:endParaRPr lang="en-US" sz="5600" dirty="0"/>
          </a:p>
          <a:p>
            <a:pPr lvl="2">
              <a:buFontTx/>
              <a:buChar char="-"/>
            </a:pPr>
            <a:r>
              <a:rPr lang="en-US" sz="5600" dirty="0"/>
              <a:t>Who should be appointed the individual’s guardian</a:t>
            </a:r>
          </a:p>
          <a:p>
            <a:pPr lvl="2">
              <a:buFontTx/>
              <a:buChar char="-"/>
            </a:pPr>
            <a:endParaRPr lang="en-US" sz="5600" dirty="0"/>
          </a:p>
          <a:p>
            <a:pPr lvl="2">
              <a:buFontTx/>
              <a:buChar char="-"/>
            </a:pPr>
            <a:r>
              <a:rPr lang="en-US" sz="5600" dirty="0"/>
              <a:t>Other issues as necessary </a:t>
            </a:r>
          </a:p>
          <a:p>
            <a:pPr marL="457200" lvl="1" indent="0">
              <a:buNone/>
            </a:pPr>
            <a:endParaRPr lang="en-US" sz="5600" dirty="0"/>
          </a:p>
          <a:p>
            <a:pPr marL="457200" lvl="1" indent="0">
              <a:buNone/>
            </a:pPr>
            <a:endParaRPr lang="en-US" sz="3000" dirty="0"/>
          </a:p>
          <a:p>
            <a:pPr marL="457200" lvl="1" indent="0">
              <a:buNone/>
            </a:pPr>
            <a:r>
              <a:rPr lang="en-US" sz="3000" dirty="0"/>
              <a:t>  </a:t>
            </a:r>
          </a:p>
          <a:p>
            <a:pPr>
              <a:buFontTx/>
              <a:buChar char="-"/>
            </a:pPr>
            <a:endParaRPr lang="en-US" dirty="0"/>
          </a:p>
          <a:p>
            <a:endParaRPr lang="en-US" dirty="0"/>
          </a:p>
        </p:txBody>
      </p:sp>
      <p:sp>
        <p:nvSpPr>
          <p:cNvPr id="2" name="Slide Number Placeholder 1"/>
          <p:cNvSpPr>
            <a:spLocks noGrp="1"/>
          </p:cNvSpPr>
          <p:nvPr>
            <p:ph type="sldNum" sz="quarter" idx="4294967295"/>
          </p:nvPr>
        </p:nvSpPr>
        <p:spPr>
          <a:xfrm>
            <a:off x="7924801" y="6438900"/>
            <a:ext cx="381000" cy="419100"/>
          </a:xfrm>
        </p:spPr>
        <p:txBody>
          <a:bodyPr/>
          <a:lstStyle/>
          <a:p>
            <a:fld id="{798958C7-50F5-4F17-96C0-1555D0F4B445}" type="slidenum">
              <a:rPr lang="en-US" b="1" smtClean="0">
                <a:solidFill>
                  <a:schemeClr val="tx1"/>
                </a:solidFill>
              </a:rPr>
              <a:pPr/>
              <a:t>13</a:t>
            </a:fld>
            <a:endParaRPr lang="en-US" b="1"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029200"/>
            <a:ext cx="32480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001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smtClean="0"/>
              <a:t>Additional Steps Before Hearing</a:t>
            </a:r>
            <a:endParaRPr lang="en-US" u="sng" dirty="0"/>
          </a:p>
        </p:txBody>
      </p:sp>
      <p:sp>
        <p:nvSpPr>
          <p:cNvPr id="4" name="Content Placeholder 3"/>
          <p:cNvSpPr>
            <a:spLocks noGrp="1"/>
          </p:cNvSpPr>
          <p:nvPr>
            <p:ph idx="1"/>
          </p:nvPr>
        </p:nvSpPr>
        <p:spPr>
          <a:xfrm>
            <a:off x="228600" y="838200"/>
            <a:ext cx="8763000" cy="4678363"/>
          </a:xfrm>
        </p:spPr>
        <p:txBody>
          <a:bodyPr/>
          <a:lstStyle/>
          <a:p>
            <a:pPr marL="0" indent="0">
              <a:buNone/>
            </a:pPr>
            <a:endParaRPr lang="en-US" dirty="0" smtClean="0"/>
          </a:p>
          <a:p>
            <a:pPr marL="0" indent="0">
              <a:buNone/>
            </a:pPr>
            <a:r>
              <a:rPr lang="en-US" dirty="0" smtClean="0"/>
              <a:t> - Obtain and review report of court-appointed attorney</a:t>
            </a:r>
          </a:p>
          <a:p>
            <a:pPr marL="0" indent="0">
              <a:buNone/>
            </a:pPr>
            <a:r>
              <a:rPr lang="en-US" dirty="0"/>
              <a:t> </a:t>
            </a:r>
            <a:r>
              <a:rPr lang="en-US" dirty="0" smtClean="0"/>
              <a:t>- Complete guardianship training by viewing video tutorial posted on judiciary website along with other training materials</a:t>
            </a:r>
          </a:p>
          <a:p>
            <a:pPr marL="0" indent="0">
              <a:buNone/>
            </a:pPr>
            <a:endParaRPr lang="en-US" dirty="0" smtClean="0"/>
          </a:p>
          <a:p>
            <a:pPr>
              <a:buFontTx/>
              <a:buChar char="-"/>
            </a:pPr>
            <a:endParaRPr lang="en-US" dirty="0" smtClean="0"/>
          </a:p>
        </p:txBody>
      </p:sp>
      <p:sp>
        <p:nvSpPr>
          <p:cNvPr id="2" name="Slide Number Placeholder 1"/>
          <p:cNvSpPr>
            <a:spLocks noGrp="1"/>
          </p:cNvSpPr>
          <p:nvPr>
            <p:ph type="sldNum" sz="quarter" idx="4294967295"/>
          </p:nvPr>
        </p:nvSpPr>
        <p:spPr>
          <a:xfrm>
            <a:off x="7924800" y="6477000"/>
            <a:ext cx="381000" cy="381000"/>
          </a:xfrm>
        </p:spPr>
        <p:txBody>
          <a:bodyPr/>
          <a:lstStyle/>
          <a:p>
            <a:fld id="{798958C7-50F5-4F17-96C0-1555D0F4B445}" type="slidenum">
              <a:rPr lang="en-US" b="1" smtClean="0">
                <a:solidFill>
                  <a:schemeClr val="tx1"/>
                </a:solidFill>
              </a:rPr>
              <a:pPr/>
              <a:t>14</a:t>
            </a:fld>
            <a:endParaRPr lang="en-US" b="1" dirty="0">
              <a:solidFill>
                <a:schemeClr val="tx1"/>
              </a:solidFill>
            </a:endParaRPr>
          </a:p>
        </p:txBody>
      </p:sp>
      <p:pic>
        <p:nvPicPr>
          <p:cNvPr id="16" name="Picture 15" descr="imgres-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227962"/>
            <a:ext cx="2692400" cy="3009900"/>
          </a:xfrm>
          <a:prstGeom prst="rect">
            <a:avLst/>
          </a:prstGeom>
        </p:spPr>
      </p:pic>
      <p:pic>
        <p:nvPicPr>
          <p:cNvPr id="17" name="Picture 16" descr="images-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647062"/>
            <a:ext cx="2590800" cy="2590800"/>
          </a:xfrm>
          <a:prstGeom prst="rect">
            <a:avLst/>
          </a:prstGeom>
        </p:spPr>
      </p:pic>
    </p:spTree>
    <p:extLst>
      <p:ext uri="{BB962C8B-B14F-4D97-AF65-F5344CB8AC3E}">
        <p14:creationId xmlns:p14="http://schemas.microsoft.com/office/powerpoint/2010/main" val="2342716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Appearance at Hearing</a:t>
            </a:r>
            <a:endParaRPr lang="en-US" dirty="0"/>
          </a:p>
        </p:txBody>
      </p:sp>
      <p:sp>
        <p:nvSpPr>
          <p:cNvPr id="4" name="Content Placeholder 3"/>
          <p:cNvSpPr>
            <a:spLocks noGrp="1"/>
          </p:cNvSpPr>
          <p:nvPr>
            <p:ph idx="1"/>
          </p:nvPr>
        </p:nvSpPr>
        <p:spPr/>
        <p:txBody>
          <a:bodyPr/>
          <a:lstStyle/>
          <a:p>
            <a:pPr marL="0" indent="0">
              <a:buNone/>
            </a:pPr>
            <a:r>
              <a:rPr lang="en-US" dirty="0" smtClean="0"/>
              <a:t>-   Court-appointed </a:t>
            </a:r>
            <a:r>
              <a:rPr lang="en-US" dirty="0"/>
              <a:t>attorney testifies (sometimes by phone)</a:t>
            </a:r>
          </a:p>
          <a:p>
            <a:pPr>
              <a:buFontTx/>
              <a:buChar char="-"/>
            </a:pPr>
            <a:r>
              <a:rPr lang="en-US" dirty="0"/>
              <a:t>Proposed guardian testifies</a:t>
            </a:r>
          </a:p>
          <a:p>
            <a:pPr>
              <a:buFontTx/>
              <a:buChar char="-"/>
            </a:pPr>
            <a:r>
              <a:rPr lang="en-US" dirty="0"/>
              <a:t>Alleged incapacitated person should also be </a:t>
            </a:r>
            <a:r>
              <a:rPr lang="en-US" dirty="0" smtClean="0"/>
              <a:t>present (unless there are extenuating circumstances) and </a:t>
            </a:r>
            <a:r>
              <a:rPr lang="en-US" dirty="0"/>
              <a:t>Court may question </a:t>
            </a:r>
            <a:r>
              <a:rPr lang="en-US" dirty="0" smtClean="0"/>
              <a:t>him/her</a:t>
            </a:r>
          </a:p>
          <a:p>
            <a:pPr marL="0" indent="0">
              <a:buNone/>
            </a:pPr>
            <a:endParaRPr lang="en-US" dirty="0"/>
          </a:p>
          <a:p>
            <a:pPr>
              <a:buFontTx/>
              <a:buChar char="-"/>
            </a:pPr>
            <a:endParaRPr lang="en-US" dirty="0"/>
          </a:p>
          <a:p>
            <a:endParaRPr lang="en-US" dirty="0"/>
          </a:p>
        </p:txBody>
      </p:sp>
      <p:sp>
        <p:nvSpPr>
          <p:cNvPr id="2" name="Slide Number Placeholder 1"/>
          <p:cNvSpPr>
            <a:spLocks noGrp="1"/>
          </p:cNvSpPr>
          <p:nvPr>
            <p:ph type="sldNum" sz="quarter" idx="4294967295"/>
          </p:nvPr>
        </p:nvSpPr>
        <p:spPr>
          <a:xfrm>
            <a:off x="7924800" y="6477000"/>
            <a:ext cx="381000" cy="381000"/>
          </a:xfrm>
        </p:spPr>
        <p:txBody>
          <a:bodyPr/>
          <a:lstStyle/>
          <a:p>
            <a:fld id="{798958C7-50F5-4F17-96C0-1555D0F4B445}" type="slidenum">
              <a:rPr lang="en-US" b="1" smtClean="0">
                <a:solidFill>
                  <a:schemeClr val="tx1"/>
                </a:solidFill>
              </a:rPr>
              <a:pPr/>
              <a:t>15</a:t>
            </a:fld>
            <a:endParaRPr lang="en-US" b="1" dirty="0">
              <a:solidFill>
                <a:schemeClr val="tx1"/>
              </a:solidFill>
            </a:endParaRPr>
          </a:p>
        </p:txBody>
      </p:sp>
      <p:pic>
        <p:nvPicPr>
          <p:cNvPr id="5" name="Picture 4" descr="image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900" y="3599657"/>
            <a:ext cx="3479800" cy="2336800"/>
          </a:xfrm>
          <a:prstGeom prst="rect">
            <a:avLst/>
          </a:prstGeom>
        </p:spPr>
      </p:pic>
    </p:spTree>
    <p:extLst>
      <p:ext uri="{BB962C8B-B14F-4D97-AF65-F5344CB8AC3E}">
        <p14:creationId xmlns:p14="http://schemas.microsoft.com/office/powerpoint/2010/main" val="947198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7834"/>
            <a:ext cx="8991600" cy="868362"/>
          </a:xfrm>
        </p:spPr>
        <p:txBody>
          <a:bodyPr/>
          <a:lstStyle/>
          <a:p>
            <a:r>
              <a:rPr lang="en-US" dirty="0" smtClean="0"/>
              <a:t>After Hearing </a:t>
            </a:r>
            <a:endParaRPr lang="en-US" dirty="0"/>
          </a:p>
        </p:txBody>
      </p:sp>
      <p:sp>
        <p:nvSpPr>
          <p:cNvPr id="4" name="Content Placeholder 3"/>
          <p:cNvSpPr>
            <a:spLocks noGrp="1"/>
          </p:cNvSpPr>
          <p:nvPr>
            <p:ph idx="1"/>
          </p:nvPr>
        </p:nvSpPr>
        <p:spPr>
          <a:xfrm>
            <a:off x="228600" y="838200"/>
            <a:ext cx="8763000" cy="4678363"/>
          </a:xfrm>
        </p:spPr>
        <p:txBody>
          <a:bodyPr>
            <a:normAutofit lnSpcReduction="10000"/>
          </a:bodyPr>
          <a:lstStyle/>
          <a:p>
            <a:r>
              <a:rPr lang="en-US" dirty="0"/>
              <a:t>If Court is satisfied that person is incapacitated and needs a guardian, Court will sign the Judgment of Incapacity and the Appointment of </a:t>
            </a:r>
            <a:r>
              <a:rPr lang="en-US" dirty="0" smtClean="0"/>
              <a:t>Guardian</a:t>
            </a:r>
          </a:p>
          <a:p>
            <a:r>
              <a:rPr lang="en-US" dirty="0" smtClean="0"/>
              <a:t>Issuance of </a:t>
            </a:r>
            <a:r>
              <a:rPr lang="en-US" u="sng" dirty="0" smtClean="0"/>
              <a:t>Letters of Guardianship</a:t>
            </a:r>
            <a:r>
              <a:rPr lang="en-US" dirty="0" smtClean="0"/>
              <a:t> with gold seal (to be kept in secure location)</a:t>
            </a:r>
          </a:p>
          <a:p>
            <a:r>
              <a:rPr lang="en-US" u="sng" dirty="0" smtClean="0"/>
              <a:t>Short Certificates</a:t>
            </a:r>
            <a:r>
              <a:rPr lang="en-US" dirty="0" smtClean="0"/>
              <a:t> – Contains basic information about appointment of guardian for incapacitated person and can be provided to individuals and facilities such as doctors, care facilities, etc.</a:t>
            </a:r>
            <a:endParaRPr lang="en-US" dirty="0"/>
          </a:p>
          <a:p>
            <a:r>
              <a:rPr lang="en-US" dirty="0" smtClean="0"/>
              <a:t>Must serve all interested parties with Judgment of Incapacity and Appointment of Guardian</a:t>
            </a:r>
            <a:endParaRPr lang="en-US" dirty="0"/>
          </a:p>
        </p:txBody>
      </p:sp>
      <p:sp>
        <p:nvSpPr>
          <p:cNvPr id="2" name="Slide Number Placeholder 1"/>
          <p:cNvSpPr>
            <a:spLocks noGrp="1"/>
          </p:cNvSpPr>
          <p:nvPr>
            <p:ph type="sldNum" sz="quarter" idx="4294967295"/>
          </p:nvPr>
        </p:nvSpPr>
        <p:spPr>
          <a:xfrm>
            <a:off x="7888427" y="6477000"/>
            <a:ext cx="381000" cy="381000"/>
          </a:xfrm>
        </p:spPr>
        <p:txBody>
          <a:bodyPr/>
          <a:lstStyle/>
          <a:p>
            <a:fld id="{798958C7-50F5-4F17-96C0-1555D0F4B445}" type="slidenum">
              <a:rPr lang="en-US" b="1" smtClean="0">
                <a:solidFill>
                  <a:schemeClr val="tx1"/>
                </a:solidFill>
              </a:rPr>
              <a:pPr/>
              <a:t>16</a:t>
            </a:fld>
            <a:endParaRPr lang="en-US" b="1" dirty="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345" y="48768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511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Post-Judgment Reporting Requirements</a:t>
            </a:r>
            <a:endParaRPr lang="en-US" dirty="0"/>
          </a:p>
        </p:txBody>
      </p:sp>
      <p:sp>
        <p:nvSpPr>
          <p:cNvPr id="4" name="Content Placeholder 3"/>
          <p:cNvSpPr>
            <a:spLocks noGrp="1"/>
          </p:cNvSpPr>
          <p:nvPr>
            <p:ph idx="1"/>
          </p:nvPr>
        </p:nvSpPr>
        <p:spPr/>
        <p:txBody>
          <a:bodyPr>
            <a:normAutofit fontScale="62500" lnSpcReduction="20000"/>
          </a:bodyPr>
          <a:lstStyle/>
          <a:p>
            <a:pPr marL="0" indent="0">
              <a:buNone/>
            </a:pPr>
            <a:r>
              <a:rPr lang="en-US" sz="4000" dirty="0"/>
              <a:t>Guardian must carefully review Judgment and Letters of Guardianship to determine responsibilities and specific reporting requirements</a:t>
            </a:r>
          </a:p>
          <a:p>
            <a:pPr>
              <a:buFontTx/>
              <a:buChar char="-"/>
            </a:pPr>
            <a:r>
              <a:rPr lang="en-US" sz="4000" dirty="0"/>
              <a:t>Must use court-approved forms</a:t>
            </a:r>
          </a:p>
          <a:p>
            <a:pPr lvl="1">
              <a:buFontTx/>
              <a:buChar char="-"/>
            </a:pPr>
            <a:r>
              <a:rPr lang="en-US" sz="4000" dirty="0"/>
              <a:t>Inventory of Assets and Income (usually within 90 days)</a:t>
            </a:r>
          </a:p>
          <a:p>
            <a:pPr lvl="1">
              <a:buFontTx/>
              <a:buChar char="-"/>
            </a:pPr>
            <a:r>
              <a:rPr lang="en-US" sz="4000" dirty="0"/>
              <a:t>Report of Well-Being (usually annually)</a:t>
            </a:r>
          </a:p>
          <a:p>
            <a:pPr lvl="1">
              <a:buFontTx/>
              <a:buChar char="-"/>
            </a:pPr>
            <a:r>
              <a:rPr lang="en-US" sz="4000" dirty="0"/>
              <a:t>Report of Accounting (usually annually)</a:t>
            </a:r>
          </a:p>
          <a:p>
            <a:pPr marL="114300" indent="0">
              <a:buNone/>
            </a:pPr>
            <a:endParaRPr lang="en-US" sz="4000" dirty="0"/>
          </a:p>
          <a:p>
            <a:pPr marL="114300" indent="0">
              <a:buNone/>
            </a:pPr>
            <a:r>
              <a:rPr lang="en-US" sz="2900" dirty="0" smtClean="0"/>
              <a:t>- The </a:t>
            </a:r>
            <a:r>
              <a:rPr lang="en-US" sz="2900" dirty="0"/>
              <a:t>guardian is required to involve the person in decision-making to the extent that his/her abilities permit.</a:t>
            </a:r>
          </a:p>
          <a:p>
            <a:pPr marL="114300" indent="0">
              <a:buNone/>
            </a:pPr>
            <a:endParaRPr lang="en-US" sz="2900" dirty="0"/>
          </a:p>
          <a:p>
            <a:pPr lvl="1">
              <a:buFontTx/>
              <a:buChar char="-"/>
            </a:pPr>
            <a:endParaRPr lang="en-US" sz="3200" dirty="0"/>
          </a:p>
          <a:p>
            <a:pPr algn="just">
              <a:buFontTx/>
              <a:buChar char="-"/>
            </a:pPr>
            <a:endParaRPr lang="en-US" sz="3200" dirty="0"/>
          </a:p>
          <a:p>
            <a:pPr marL="457200" lvl="1" indent="0">
              <a:buNone/>
            </a:pPr>
            <a:endParaRPr lang="en-US" sz="3200" dirty="0"/>
          </a:p>
          <a:p>
            <a:pPr marL="0" indent="0">
              <a:buNone/>
            </a:pPr>
            <a:endParaRPr lang="en-US" dirty="0"/>
          </a:p>
          <a:p>
            <a:endParaRPr lang="en-US" dirty="0"/>
          </a:p>
        </p:txBody>
      </p:sp>
      <p:sp>
        <p:nvSpPr>
          <p:cNvPr id="2" name="Slide Number Placeholder 1"/>
          <p:cNvSpPr>
            <a:spLocks noGrp="1"/>
          </p:cNvSpPr>
          <p:nvPr>
            <p:ph type="sldNum" sz="quarter" idx="4294967295"/>
          </p:nvPr>
        </p:nvSpPr>
        <p:spPr>
          <a:xfrm>
            <a:off x="7924800" y="6477000"/>
            <a:ext cx="381000" cy="381000"/>
          </a:xfrm>
        </p:spPr>
        <p:txBody>
          <a:bodyPr/>
          <a:lstStyle/>
          <a:p>
            <a:fld id="{798958C7-50F5-4F17-96C0-1555D0F4B445}" type="slidenum">
              <a:rPr lang="en-US" b="1" smtClean="0">
                <a:solidFill>
                  <a:schemeClr val="tx1"/>
                </a:solidFill>
              </a:rPr>
              <a:pPr/>
              <a:t>17</a:t>
            </a:fld>
            <a:endParaRPr lang="en-US" b="1" dirty="0">
              <a:solidFill>
                <a:schemeClr val="tx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00600"/>
            <a:ext cx="2466975" cy="152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105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
            </a:r>
            <a:br>
              <a:rPr lang="en-US" dirty="0" smtClean="0"/>
            </a:br>
            <a:r>
              <a:rPr lang="en-US" dirty="0" smtClean="0"/>
              <a:t>Temporary Guardian</a:t>
            </a:r>
            <a:br>
              <a:rPr lang="en-US" dirty="0" smtClean="0"/>
            </a:br>
            <a:endParaRPr lang="en-US" dirty="0"/>
          </a:p>
        </p:txBody>
      </p:sp>
      <p:sp>
        <p:nvSpPr>
          <p:cNvPr id="5" name="Content Placeholder 4"/>
          <p:cNvSpPr>
            <a:spLocks noGrp="1"/>
          </p:cNvSpPr>
          <p:nvPr>
            <p:ph idx="1"/>
          </p:nvPr>
        </p:nvSpPr>
        <p:spPr>
          <a:xfrm>
            <a:off x="228600" y="837882"/>
            <a:ext cx="8763000" cy="4953318"/>
          </a:xfrm>
        </p:spPr>
        <p:txBody>
          <a:bodyPr>
            <a:normAutofit fontScale="92500" lnSpcReduction="20000"/>
          </a:bodyPr>
          <a:lstStyle/>
          <a:p>
            <a:pPr>
              <a:buFontTx/>
              <a:buChar char="-"/>
            </a:pPr>
            <a:r>
              <a:rPr lang="en-US" dirty="0" smtClean="0"/>
              <a:t>Court may appoint a temporary guardian pending the proceedings if there is a showing of critical need or risk of substantial harm including but not limited to:</a:t>
            </a:r>
          </a:p>
          <a:p>
            <a:pPr marL="457200" lvl="1" indent="0">
              <a:buNone/>
            </a:pPr>
            <a:r>
              <a:rPr lang="en-US" dirty="0" smtClean="0"/>
              <a:t>a. physical or mental health, safety and well-being;</a:t>
            </a:r>
          </a:p>
          <a:p>
            <a:pPr marL="457200" lvl="1" indent="0">
              <a:buNone/>
            </a:pPr>
            <a:r>
              <a:rPr lang="en-US" dirty="0" smtClean="0"/>
              <a:t>b. property or business affairs may be at risk pending the court process;</a:t>
            </a:r>
          </a:p>
          <a:p>
            <a:pPr marL="457200" lvl="1" indent="0">
              <a:buNone/>
            </a:pPr>
            <a:r>
              <a:rPr lang="en-US" dirty="0" smtClean="0"/>
              <a:t>c. it is in the person’s best interest. </a:t>
            </a:r>
          </a:p>
          <a:p>
            <a:pPr marL="457200" lvl="1" indent="0">
              <a:buNone/>
            </a:pPr>
            <a:endParaRPr lang="en-US" dirty="0" smtClean="0"/>
          </a:p>
          <a:p>
            <a:pPr lvl="1">
              <a:buFontTx/>
              <a:buChar char="-"/>
            </a:pPr>
            <a:r>
              <a:rPr lang="en-US" dirty="0" smtClean="0"/>
              <a:t>Notice of application for temporary guardian must be given to alleged incapacitated person or his/her attorney</a:t>
            </a:r>
          </a:p>
          <a:p>
            <a:pPr lvl="1">
              <a:buFontTx/>
              <a:buChar char="-"/>
            </a:pPr>
            <a:endParaRPr lang="en-US" dirty="0" smtClean="0"/>
          </a:p>
          <a:p>
            <a:pPr lvl="1">
              <a:buFontTx/>
              <a:buChar char="-"/>
            </a:pPr>
            <a:r>
              <a:rPr lang="en-US" dirty="0" smtClean="0"/>
              <a:t>Appointment of temporary guardian is not an adjudication of incapacity and does not limit the individual’s legal rights except as specified in the Court order</a:t>
            </a:r>
          </a:p>
          <a:p>
            <a:pPr lvl="1">
              <a:buFontTx/>
              <a:buChar char="-"/>
            </a:pPr>
            <a:endParaRPr lang="en-US" dirty="0" smtClean="0"/>
          </a:p>
          <a:p>
            <a:pPr lvl="1">
              <a:buFontTx/>
              <a:buChar char="-"/>
            </a:pPr>
            <a:r>
              <a:rPr lang="en-US" dirty="0" smtClean="0"/>
              <a:t>Temporary guardianship limited to 45 days unless otherwise specified by the Court</a:t>
            </a:r>
            <a:endParaRPr lang="en-US" dirty="0"/>
          </a:p>
          <a:p>
            <a:pPr marL="914400" lvl="1" indent="-457200">
              <a:buAutoNum type="alphaLcPeriod" startAt="3"/>
            </a:pPr>
            <a:endParaRPr lang="en-US" dirty="0" smtClean="0"/>
          </a:p>
        </p:txBody>
      </p:sp>
      <p:sp>
        <p:nvSpPr>
          <p:cNvPr id="7" name="Slide Number Placeholder 4"/>
          <p:cNvSpPr txBox="1">
            <a:spLocks/>
          </p:cNvSpPr>
          <p:nvPr/>
        </p:nvSpPr>
        <p:spPr>
          <a:xfrm>
            <a:off x="7924800" y="6569075"/>
            <a:ext cx="457200" cy="230869"/>
          </a:xfrm>
          <a:prstGeom prst="rect">
            <a:avLst/>
          </a:prstGeom>
        </p:spPr>
        <p:txBody>
          <a:bodyPr vert="horz"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3CCB2F44-35DE-4EE8-9223-995A6CCF02DF}" type="slidenum">
              <a:rPr kumimoji="0" lang="en-US" sz="1200" b="1" i="0" u="none" strike="noStrike" kern="1200" cap="none" spc="0" normalizeH="0" baseline="0" noProof="0" smtClean="0">
                <a:ln>
                  <a:noFill/>
                </a:ln>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effectLst/>
              <a:uLnTx/>
              <a:uFillTx/>
              <a:latin typeface="+mn-lt"/>
              <a:ea typeface="+mn-ea"/>
              <a:cs typeface="+mn-cs"/>
            </a:endParaRPr>
          </a:p>
        </p:txBody>
      </p:sp>
      <p:sp>
        <p:nvSpPr>
          <p:cNvPr id="8" name="Date Placeholder 5"/>
          <p:cNvSpPr txBox="1">
            <a:spLocks/>
          </p:cNvSpPr>
          <p:nvPr/>
        </p:nvSpPr>
        <p:spPr>
          <a:xfrm>
            <a:off x="1451428" y="6434819"/>
            <a:ext cx="1600200" cy="365125"/>
          </a:xfrm>
          <a:prstGeom prst="rect">
            <a:avLst/>
          </a:prstGeom>
        </p:spPr>
        <p:txBody>
          <a:bodyPr vert="horz" lIns="109728" rIns="4572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DE731F3C-9E96-4C3A-B3B7-DA3CC38A1EF0}" type="datetime1">
              <a:rPr kumimoji="0" lang="en-US" sz="1200" b="1" i="0" u="none" strike="noStrike" kern="1200" cap="none" spc="0" normalizeH="0" baseline="0" noProof="0" smtClean="0">
                <a:ln>
                  <a:noFill/>
                </a:ln>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5/16/2017</a:t>
            </a:fld>
            <a:endParaRPr kumimoji="0" lang="en-US" sz="1200" b="1" i="0" u="none" strike="noStrike" kern="1200" cap="none" spc="0" normalizeH="0" baseline="0" noProof="0" dirty="0">
              <a:ln>
                <a:noFill/>
              </a:ln>
              <a:effectLst/>
              <a:uLnTx/>
              <a:uFillTx/>
              <a:latin typeface="+mn-lt"/>
              <a:ea typeface="+mn-ea"/>
              <a:cs typeface="+mn-cs"/>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
            <a:ext cx="9067800" cy="1477962"/>
          </a:xfrm>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S</a:t>
            </a:r>
            <a:r>
              <a:rPr lang="en-US" b="1" dirty="0" smtClean="0"/>
              <a:t>tatutory Preference for Guardian</a:t>
            </a:r>
            <a:br>
              <a:rPr lang="en-US" b="1" dirty="0" smtClean="0"/>
            </a:br>
            <a:r>
              <a:rPr lang="en-US" b="1" dirty="0" smtClean="0"/>
              <a:t/>
            </a:r>
            <a:br>
              <a:rPr lang="en-US" b="1" dirty="0" smtClean="0"/>
            </a:br>
            <a:r>
              <a:rPr lang="en-US" sz="2700" dirty="0" smtClean="0"/>
              <a:t>1.  Spouse, if living together as husband and wife</a:t>
            </a:r>
            <a:br>
              <a:rPr lang="en-US" sz="2700" dirty="0" smtClean="0"/>
            </a:br>
            <a:r>
              <a:rPr lang="en-US" sz="2700" dirty="0"/>
              <a:t/>
            </a:r>
            <a:br>
              <a:rPr lang="en-US" sz="2700" dirty="0"/>
            </a:br>
            <a:r>
              <a:rPr lang="en-US" sz="2700" dirty="0" smtClean="0"/>
              <a:t>2.   Next of Kin</a:t>
            </a:r>
            <a:br>
              <a:rPr lang="en-US" sz="2700" dirty="0" smtClean="0"/>
            </a:br>
            <a:r>
              <a:rPr lang="en-US" sz="2700" dirty="0"/>
              <a:t/>
            </a:r>
            <a:br>
              <a:rPr lang="en-US" sz="2700" dirty="0"/>
            </a:br>
            <a:r>
              <a:rPr lang="en-US" sz="2700" dirty="0" smtClean="0"/>
              <a:t>3.   Office of the Public Guardian (</a:t>
            </a:r>
            <a:r>
              <a:rPr lang="en-US" sz="2700" dirty="0"/>
              <a:t>o</a:t>
            </a:r>
            <a:r>
              <a:rPr lang="en-US" sz="2700" dirty="0" smtClean="0"/>
              <a:t>nly for individuals 60+)</a:t>
            </a:r>
            <a:r>
              <a:rPr lang="en-US" sz="2700" dirty="0"/>
              <a:t/>
            </a:r>
            <a:br>
              <a:rPr lang="en-US" sz="2700" dirty="0"/>
            </a:br>
            <a:r>
              <a:rPr lang="en-US" sz="2700" dirty="0" smtClean="0"/>
              <a:t/>
            </a:r>
            <a:br>
              <a:rPr lang="en-US" sz="2700" dirty="0" smtClean="0"/>
            </a:br>
            <a:r>
              <a:rPr lang="en-US" sz="2700" dirty="0" smtClean="0"/>
              <a:t>4.    Such other person as the Court determines is in the best interest of the person in need of a guardian (registered guardian, fiduciary listed in POA or healthcare directive)</a:t>
            </a:r>
            <a:br>
              <a:rPr lang="en-US" sz="2700" dirty="0" smtClean="0"/>
            </a:br>
            <a:r>
              <a:rPr lang="en-US" sz="2700" dirty="0" smtClean="0"/>
              <a:t> </a:t>
            </a:r>
            <a:r>
              <a:rPr lang="en-US" sz="2700" dirty="0"/>
              <a:t/>
            </a:r>
            <a:br>
              <a:rPr lang="en-US" sz="2700" dirty="0"/>
            </a:br>
            <a:r>
              <a:rPr lang="en-US" sz="2700" dirty="0" smtClean="0"/>
              <a:t>	-  Co-guardians (Pros and Cons)                      	</a:t>
            </a:r>
            <a:br>
              <a:rPr lang="en-US" sz="2700" dirty="0" smtClean="0"/>
            </a:br>
            <a:r>
              <a:rPr lang="en-US" sz="2700" dirty="0"/>
              <a:t>	</a:t>
            </a:r>
            <a:r>
              <a:rPr lang="en-US" sz="2700" dirty="0" smtClean="0"/>
              <a:t>-  Substitute Guardian</a:t>
            </a:r>
            <a:endParaRPr lang="en-US" sz="2700" dirty="0"/>
          </a:p>
        </p:txBody>
      </p:sp>
      <p:sp>
        <p:nvSpPr>
          <p:cNvPr id="5" name="Footer Placeholder 3"/>
          <p:cNvSpPr txBox="1">
            <a:spLocks/>
          </p:cNvSpPr>
          <p:nvPr/>
        </p:nvSpPr>
        <p:spPr>
          <a:xfrm>
            <a:off x="3312910" y="6434819"/>
            <a:ext cx="2895600" cy="365125"/>
          </a:xfrm>
          <a:prstGeom prst="rect">
            <a:avLst/>
          </a:prstGeom>
        </p:spPr>
        <p:txBody>
          <a:bodyPr vert="horz" lIns="45720" rIns="4572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effectLst/>
              <a:uLnTx/>
              <a:uFillTx/>
              <a:latin typeface="+mn-lt"/>
              <a:ea typeface="+mn-ea"/>
              <a:cs typeface="+mn-cs"/>
            </a:endParaRPr>
          </a:p>
        </p:txBody>
      </p:sp>
      <p:sp>
        <p:nvSpPr>
          <p:cNvPr id="6" name="Slide Number Placeholder 4"/>
          <p:cNvSpPr txBox="1">
            <a:spLocks/>
          </p:cNvSpPr>
          <p:nvPr/>
        </p:nvSpPr>
        <p:spPr>
          <a:xfrm>
            <a:off x="7962900" y="6569075"/>
            <a:ext cx="457200" cy="230869"/>
          </a:xfrm>
          <a:prstGeom prst="rect">
            <a:avLst/>
          </a:prstGeom>
        </p:spPr>
        <p:txBody>
          <a:bodyPr vert="horz"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3CCB2F44-35DE-4EE8-9223-995A6CCF02DF}" type="slidenum">
              <a:rPr kumimoji="0" lang="en-US" sz="1200" b="1" i="0" u="none" strike="noStrike" kern="1200" cap="none" spc="0" normalizeH="0" baseline="0" noProof="0" smtClean="0">
                <a:ln>
                  <a:noFill/>
                </a:ln>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effectLst/>
              <a:uLnTx/>
              <a:uFillTx/>
              <a:latin typeface="+mn-lt"/>
              <a:ea typeface="+mn-ea"/>
              <a:cs typeface="+mn-cs"/>
            </a:endParaRPr>
          </a:p>
        </p:txBody>
      </p:sp>
      <p:sp>
        <p:nvSpPr>
          <p:cNvPr id="7" name="Date Placeholder 5"/>
          <p:cNvSpPr txBox="1">
            <a:spLocks/>
          </p:cNvSpPr>
          <p:nvPr/>
        </p:nvSpPr>
        <p:spPr>
          <a:xfrm>
            <a:off x="1451428" y="6434819"/>
            <a:ext cx="1600200" cy="365125"/>
          </a:xfrm>
          <a:prstGeom prst="rect">
            <a:avLst/>
          </a:prstGeom>
        </p:spPr>
        <p:txBody>
          <a:bodyPr vert="horz" lIns="109728" rIns="4572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DE731F3C-9E96-4C3A-B3B7-DA3CC38A1EF0}" type="datetime1">
              <a:rPr kumimoji="0" lang="en-US" sz="1200" b="1" i="0" u="none" strike="noStrike" kern="1200" cap="none" spc="0" normalizeH="0" baseline="0" noProof="0" smtClean="0">
                <a:ln>
                  <a:noFill/>
                </a:ln>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5/16/2017</a:t>
            </a:fld>
            <a:endParaRPr kumimoji="0" lang="en-US" sz="1200" b="1" i="0" u="none" strike="noStrike" kern="1200" cap="none" spc="0" normalizeH="0" baseline="0" noProof="0" dirty="0">
              <a:ln>
                <a:noFill/>
              </a:ln>
              <a:effectLst/>
              <a:uLnTx/>
              <a:uFillTx/>
              <a:latin typeface="+mn-lt"/>
              <a:ea typeface="+mn-ea"/>
              <a:cs typeface="+mn-cs"/>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569135"/>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DISCLAIMER</a:t>
            </a:r>
            <a:endParaRPr lang="en-US" u="sng" dirty="0"/>
          </a:p>
        </p:txBody>
      </p:sp>
      <p:sp>
        <p:nvSpPr>
          <p:cNvPr id="3" name="Content Placeholder 2"/>
          <p:cNvSpPr>
            <a:spLocks noGrp="1"/>
          </p:cNvSpPr>
          <p:nvPr>
            <p:ph idx="1"/>
          </p:nvPr>
        </p:nvSpPr>
        <p:spPr/>
        <p:txBody>
          <a:bodyPr/>
          <a:lstStyle/>
          <a:p>
            <a:pPr marL="0" indent="0">
              <a:buNone/>
            </a:pPr>
            <a:r>
              <a:rPr lang="en-US" dirty="0"/>
              <a:t>This slide presentation is meant for informational purposes only and is not intended to provide legal advice regarding any particular situation. Individuals should consult with independent legal counsel to discuss their particular circumstances and the best way to handle their specific issues.</a:t>
            </a:r>
          </a:p>
          <a:p>
            <a:endParaRPr lang="en-US" dirty="0"/>
          </a:p>
        </p:txBody>
      </p:sp>
      <p:sp>
        <p:nvSpPr>
          <p:cNvPr id="4" name="TextBox 3"/>
          <p:cNvSpPr txBox="1"/>
          <p:nvPr/>
        </p:nvSpPr>
        <p:spPr>
          <a:xfrm>
            <a:off x="8077200" y="6563941"/>
            <a:ext cx="228600" cy="276999"/>
          </a:xfrm>
          <a:prstGeom prst="rect">
            <a:avLst/>
          </a:prstGeom>
          <a:noFill/>
        </p:spPr>
        <p:txBody>
          <a:bodyPr wrap="square" rtlCol="0">
            <a:spAutoFit/>
          </a:bodyPr>
          <a:lstStyle/>
          <a:p>
            <a:r>
              <a:rPr lang="en-US" sz="1200" dirty="0"/>
              <a:t>2</a:t>
            </a:r>
            <a:endParaRPr lang="en-US" sz="1200" dirty="0"/>
          </a:p>
        </p:txBody>
      </p:sp>
      <p:sp>
        <p:nvSpPr>
          <p:cNvPr id="6" name="TextBox 5"/>
          <p:cNvSpPr txBox="1"/>
          <p:nvPr/>
        </p:nvSpPr>
        <p:spPr>
          <a:xfrm>
            <a:off x="1676400" y="6563940"/>
            <a:ext cx="1066800" cy="276999"/>
          </a:xfrm>
          <a:prstGeom prst="rect">
            <a:avLst/>
          </a:prstGeom>
          <a:noFill/>
        </p:spPr>
        <p:txBody>
          <a:bodyPr wrap="square" rtlCol="0">
            <a:spAutoFit/>
          </a:bodyPr>
          <a:lstStyle/>
          <a:p>
            <a:r>
              <a:rPr lang="en-US" sz="1200" b="1" dirty="0" smtClean="0"/>
              <a:t>5/16/17</a:t>
            </a:r>
            <a:endParaRPr lang="en-US" sz="1200" b="1" dirty="0"/>
          </a:p>
        </p:txBody>
      </p:sp>
    </p:spTree>
    <p:extLst>
      <p:ext uri="{BB962C8B-B14F-4D97-AF65-F5344CB8AC3E}">
        <p14:creationId xmlns:p14="http://schemas.microsoft.com/office/powerpoint/2010/main" val="2405572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400" dirty="0" smtClean="0"/>
              <a:t/>
            </a:r>
            <a:br>
              <a:rPr lang="en-US" sz="4400" dirty="0" smtClean="0"/>
            </a:br>
            <a:r>
              <a:rPr lang="en-US" sz="4400" dirty="0" smtClean="0"/>
              <a:t>Terminating or Modifying Guardianship</a:t>
            </a:r>
            <a:r>
              <a:rPr lang="en-US" dirty="0" smtClean="0"/>
              <a:t/>
            </a:r>
            <a:br>
              <a:rPr lang="en-US" dirty="0" smtClean="0"/>
            </a:br>
            <a:endParaRPr lang="en-US" dirty="0"/>
          </a:p>
        </p:txBody>
      </p:sp>
      <p:sp>
        <p:nvSpPr>
          <p:cNvPr id="6" name="Content Placeholder 5"/>
          <p:cNvSpPr>
            <a:spLocks noGrp="1"/>
          </p:cNvSpPr>
          <p:nvPr>
            <p:ph idx="1"/>
          </p:nvPr>
        </p:nvSpPr>
        <p:spPr/>
        <p:txBody>
          <a:bodyPr>
            <a:noAutofit/>
          </a:bodyPr>
          <a:lstStyle/>
          <a:p>
            <a:endParaRPr lang="en-US" dirty="0" smtClean="0"/>
          </a:p>
          <a:p>
            <a:r>
              <a:rPr lang="en-US" sz="2800" dirty="0" smtClean="0"/>
              <a:t>Return to Competency</a:t>
            </a:r>
          </a:p>
          <a:p>
            <a:r>
              <a:rPr lang="en-US" sz="2800" dirty="0" smtClean="0"/>
              <a:t>Changing Plenary Guardianship to Limited Guardianship</a:t>
            </a:r>
          </a:p>
          <a:p>
            <a:pPr lvl="1"/>
            <a:endParaRPr lang="en-US" sz="2400" dirty="0" smtClean="0"/>
          </a:p>
          <a:p>
            <a:pPr lvl="1"/>
            <a:r>
              <a:rPr lang="en-US" sz="2400" dirty="0" smtClean="0"/>
              <a:t>Must go back to Court to file Application to Terminate or Modify Guardianship and must include supporting Affidavit</a:t>
            </a:r>
            <a:endParaRPr lang="en-US" sz="2400" dirty="0"/>
          </a:p>
        </p:txBody>
      </p:sp>
      <p:sp>
        <p:nvSpPr>
          <p:cNvPr id="8" name="Slide Number Placeholder 4"/>
          <p:cNvSpPr txBox="1">
            <a:spLocks/>
          </p:cNvSpPr>
          <p:nvPr/>
        </p:nvSpPr>
        <p:spPr>
          <a:xfrm>
            <a:off x="7924800" y="6569075"/>
            <a:ext cx="457200" cy="230869"/>
          </a:xfrm>
          <a:prstGeom prst="rect">
            <a:avLst/>
          </a:prstGeom>
        </p:spPr>
        <p:txBody>
          <a:bodyPr vert="horz"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3CCB2F44-35DE-4EE8-9223-995A6CCF02DF}" type="slidenum">
              <a:rPr kumimoji="0" lang="en-US" sz="1200" b="1" i="0" u="none" strike="noStrike" kern="1200" cap="none" spc="0" normalizeH="0" baseline="0" noProof="0" smtClean="0">
                <a:ln>
                  <a:noFill/>
                </a:ln>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effectLst/>
              <a:uLnTx/>
              <a:uFillTx/>
              <a:latin typeface="+mn-lt"/>
              <a:ea typeface="+mn-ea"/>
              <a:cs typeface="+mn-cs"/>
            </a:endParaRPr>
          </a:p>
        </p:txBody>
      </p:sp>
      <p:sp>
        <p:nvSpPr>
          <p:cNvPr id="9" name="Date Placeholder 5"/>
          <p:cNvSpPr txBox="1">
            <a:spLocks/>
          </p:cNvSpPr>
          <p:nvPr/>
        </p:nvSpPr>
        <p:spPr>
          <a:xfrm>
            <a:off x="1451428" y="6434819"/>
            <a:ext cx="1600200" cy="365125"/>
          </a:xfrm>
          <a:prstGeom prst="rect">
            <a:avLst/>
          </a:prstGeom>
        </p:spPr>
        <p:txBody>
          <a:bodyPr vert="horz" lIns="109728" rIns="4572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DE731F3C-9E96-4C3A-B3B7-DA3CC38A1EF0}" type="datetime1">
              <a:rPr kumimoji="0" lang="en-US" sz="1200" b="1" i="0" u="none" strike="noStrike" kern="1200" cap="none" spc="0" normalizeH="0" baseline="0" noProof="0" smtClean="0">
                <a:ln>
                  <a:noFill/>
                </a:ln>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5/16/2017</a:t>
            </a:fld>
            <a:endParaRPr kumimoji="0" lang="en-US" sz="1200" b="1"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
            </a:r>
            <a:br>
              <a:rPr lang="en-US" sz="4400" dirty="0" smtClean="0"/>
            </a:br>
            <a:r>
              <a:rPr lang="en-US" sz="4400" dirty="0" smtClean="0"/>
              <a:t>Surrogate Decision Making</a:t>
            </a:r>
            <a:br>
              <a:rPr lang="en-US" sz="4400" dirty="0" smtClean="0"/>
            </a:br>
            <a:endParaRPr lang="en-US" sz="4400" dirty="0"/>
          </a:p>
        </p:txBody>
      </p:sp>
      <p:sp>
        <p:nvSpPr>
          <p:cNvPr id="3" name="Content Placeholder 2"/>
          <p:cNvSpPr>
            <a:spLocks noGrp="1"/>
          </p:cNvSpPr>
          <p:nvPr>
            <p:ph idx="1"/>
          </p:nvPr>
        </p:nvSpPr>
        <p:spPr>
          <a:xfrm>
            <a:off x="228600" y="868362"/>
            <a:ext cx="8763000" cy="5075238"/>
          </a:xfrm>
        </p:spPr>
        <p:txBody>
          <a:bodyPr>
            <a:normAutofit/>
          </a:bodyPr>
          <a:lstStyle/>
          <a:p>
            <a:pPr marL="0" indent="0">
              <a:buNone/>
            </a:pPr>
            <a:r>
              <a:rPr lang="en-US" dirty="0" smtClean="0"/>
              <a:t>  </a:t>
            </a:r>
            <a:r>
              <a:rPr lang="en-US" b="1" u="sng" dirty="0" smtClean="0"/>
              <a:t>Non-Judicial</a:t>
            </a:r>
          </a:p>
          <a:p>
            <a:pPr marL="0" indent="0">
              <a:buNone/>
            </a:pPr>
            <a:r>
              <a:rPr lang="en-US" sz="2000" dirty="0" smtClean="0"/>
              <a:t>Do not need to be ordered by a Judge.  If a person can understand what he or she is signing and can consent to it, these documents may prevent the necessity of Court action for Guardianship.</a:t>
            </a:r>
            <a:endParaRPr lang="en-US" dirty="0" smtClean="0"/>
          </a:p>
          <a:p>
            <a:pPr marL="914400" lvl="2" indent="0">
              <a:buNone/>
            </a:pPr>
            <a:r>
              <a:rPr lang="en-US" sz="2400" dirty="0" smtClean="0"/>
              <a:t>- </a:t>
            </a:r>
            <a:r>
              <a:rPr lang="en-US" sz="2000" dirty="0" smtClean="0"/>
              <a:t>Durable Power of Attorney</a:t>
            </a:r>
          </a:p>
          <a:p>
            <a:pPr lvl="3"/>
            <a:r>
              <a:rPr lang="en-US" sz="1600" dirty="0" smtClean="0"/>
              <a:t>Appoint agent to make financial, legal, and medical decisions when person unable to do so.</a:t>
            </a:r>
            <a:endParaRPr lang="en-US" sz="2400" dirty="0" smtClean="0"/>
          </a:p>
          <a:p>
            <a:pPr marL="914400" lvl="2" indent="0">
              <a:buNone/>
            </a:pPr>
            <a:r>
              <a:rPr lang="en-US" sz="2400" dirty="0" smtClean="0"/>
              <a:t>- </a:t>
            </a:r>
            <a:r>
              <a:rPr lang="en-US" sz="2000" dirty="0" smtClean="0"/>
              <a:t>Medical Power of Attorney</a:t>
            </a:r>
          </a:p>
          <a:p>
            <a:pPr marL="914400" lvl="2" indent="0">
              <a:buNone/>
            </a:pPr>
            <a:r>
              <a:rPr lang="en-US" dirty="0"/>
              <a:t> </a:t>
            </a:r>
            <a:r>
              <a:rPr lang="en-US" dirty="0" smtClean="0"/>
              <a:t>    </a:t>
            </a:r>
            <a:r>
              <a:rPr lang="en-US" dirty="0"/>
              <a:t> </a:t>
            </a:r>
            <a:r>
              <a:rPr lang="en-US" dirty="0" smtClean="0"/>
              <a:t>    - Appoint agent to make medical decisions and to have access to records.</a:t>
            </a:r>
          </a:p>
          <a:p>
            <a:pPr marL="914400" lvl="2" indent="0">
              <a:buNone/>
            </a:pPr>
            <a:endParaRPr lang="en-US" sz="2000" dirty="0" smtClean="0"/>
          </a:p>
          <a:p>
            <a:pPr lvl="2">
              <a:buFontTx/>
              <a:buChar char="-"/>
            </a:pPr>
            <a:r>
              <a:rPr lang="en-US" sz="2000" dirty="0" smtClean="0"/>
              <a:t>Advance Directive</a:t>
            </a:r>
          </a:p>
          <a:p>
            <a:pPr marL="914400" lvl="2" indent="0">
              <a:buNone/>
            </a:pPr>
            <a:r>
              <a:rPr lang="en-US" sz="2000" dirty="0" smtClean="0"/>
              <a:t>         </a:t>
            </a:r>
            <a:r>
              <a:rPr lang="en-US" dirty="0" smtClean="0"/>
              <a:t>- “Living Will”</a:t>
            </a:r>
          </a:p>
          <a:p>
            <a:pPr marL="914400" lvl="2" indent="0">
              <a:buNone/>
            </a:pPr>
            <a:r>
              <a:rPr lang="en-US" dirty="0"/>
              <a:t>	</a:t>
            </a:r>
            <a:endParaRPr lang="en-US" dirty="0" smtClean="0"/>
          </a:p>
          <a:p>
            <a:pPr marL="914400" lvl="2" indent="0">
              <a:buNone/>
            </a:pPr>
            <a:r>
              <a:rPr lang="en-US" b="1" dirty="0" smtClean="0"/>
              <a:t>--  Representative Payee for SSD/SSI Benefits</a:t>
            </a:r>
            <a:endParaRPr lang="en-US" b="1" dirty="0"/>
          </a:p>
          <a:p>
            <a:pPr marL="914400" lvl="2" indent="0">
              <a:buNone/>
            </a:pPr>
            <a:endParaRPr lang="en-US" b="1" dirty="0" smtClean="0"/>
          </a:p>
          <a:p>
            <a:pPr marL="914400" lvl="2" indent="0">
              <a:buNone/>
            </a:pPr>
            <a:endParaRPr lang="en-US" b="1" dirty="0" smtClean="0"/>
          </a:p>
        </p:txBody>
      </p:sp>
      <p:sp>
        <p:nvSpPr>
          <p:cNvPr id="5" name="Slide Number Placeholder 4"/>
          <p:cNvSpPr txBox="1">
            <a:spLocks/>
          </p:cNvSpPr>
          <p:nvPr/>
        </p:nvSpPr>
        <p:spPr>
          <a:xfrm>
            <a:off x="7962900" y="6550386"/>
            <a:ext cx="457200" cy="230869"/>
          </a:xfrm>
          <a:prstGeom prst="rect">
            <a:avLst/>
          </a:prstGeom>
        </p:spPr>
        <p:txBody>
          <a:bodyPr vert="horz"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3CCB2F44-35DE-4EE8-9223-995A6CCF02DF}" type="slidenum">
              <a:rPr kumimoji="0" lang="en-US" sz="1200" b="1" i="0" u="none" strike="noStrike" kern="1200" cap="none" spc="0" normalizeH="0" baseline="0" noProof="0" smtClean="0">
                <a:ln>
                  <a:noFill/>
                </a:ln>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effectLst/>
              <a:uLnTx/>
              <a:uFillTx/>
              <a:latin typeface="+mn-lt"/>
              <a:ea typeface="+mn-ea"/>
              <a:cs typeface="+mn-cs"/>
            </a:endParaRPr>
          </a:p>
        </p:txBody>
      </p:sp>
      <p:sp>
        <p:nvSpPr>
          <p:cNvPr id="6" name="Date Placeholder 5"/>
          <p:cNvSpPr txBox="1">
            <a:spLocks/>
          </p:cNvSpPr>
          <p:nvPr/>
        </p:nvSpPr>
        <p:spPr>
          <a:xfrm>
            <a:off x="1451428" y="6434819"/>
            <a:ext cx="1600200" cy="365125"/>
          </a:xfrm>
          <a:prstGeom prst="rect">
            <a:avLst/>
          </a:prstGeom>
        </p:spPr>
        <p:txBody>
          <a:bodyPr vert="horz" lIns="109728" rIns="4572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DE731F3C-9E96-4C3A-B3B7-DA3CC38A1EF0}" type="datetime1">
              <a:rPr kumimoji="0" lang="en-US" sz="1200" b="1" i="0" u="none" strike="noStrike" kern="1200" cap="none" spc="0" normalizeH="0" baseline="0" noProof="0" smtClean="0">
                <a:ln>
                  <a:noFill/>
                </a:ln>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5/16/2017</a:t>
            </a:fld>
            <a:endParaRPr kumimoji="0" lang="en-US" sz="1200" b="1" i="0" u="none" strike="noStrike" kern="1200" cap="none" spc="0" normalizeH="0" baseline="0" noProof="0" dirty="0">
              <a:ln>
                <a:noFill/>
              </a:ln>
              <a:effectLst/>
              <a:uLnTx/>
              <a:uFillTx/>
              <a:latin typeface="+mn-lt"/>
              <a:ea typeface="+mn-ea"/>
              <a:cs typeface="+mn-cs"/>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700" y="4306398"/>
            <a:ext cx="1828800" cy="2134396"/>
          </a:xfrm>
          <a:prstGeom prst="rect">
            <a:avLst/>
          </a:prstGeom>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sz="2400" u="sng" dirty="0" smtClean="0">
                <a:solidFill>
                  <a:schemeClr val="accent1">
                    <a:lumMod val="50000"/>
                  </a:schemeClr>
                </a:solidFill>
                <a:effectLst/>
              </a:rPr>
              <a:t/>
            </a:r>
            <a:br>
              <a:rPr lang="en-US" sz="2400" u="sng" dirty="0" smtClean="0">
                <a:solidFill>
                  <a:schemeClr val="accent1">
                    <a:lumMod val="50000"/>
                  </a:schemeClr>
                </a:solidFill>
                <a:effectLst/>
              </a:rPr>
            </a:br>
            <a:r>
              <a:rPr lang="en-US" sz="2400" u="sng" dirty="0">
                <a:solidFill>
                  <a:schemeClr val="accent1">
                    <a:lumMod val="50000"/>
                  </a:schemeClr>
                </a:solidFill>
                <a:effectLst/>
              </a:rPr>
              <a:t/>
            </a:r>
            <a:br>
              <a:rPr lang="en-US" sz="2400" u="sng" dirty="0">
                <a:solidFill>
                  <a:schemeClr val="accent1">
                    <a:lumMod val="50000"/>
                  </a:schemeClr>
                </a:solidFill>
                <a:effectLst/>
              </a:rPr>
            </a:br>
            <a:r>
              <a:rPr lang="en-US" sz="2400" u="sng" dirty="0" smtClean="0">
                <a:solidFill>
                  <a:schemeClr val="accent1">
                    <a:lumMod val="50000"/>
                  </a:schemeClr>
                </a:solidFill>
                <a:effectLst/>
              </a:rPr>
              <a:t/>
            </a:r>
            <a:br>
              <a:rPr lang="en-US" sz="2400" u="sng" dirty="0" smtClean="0">
                <a:solidFill>
                  <a:schemeClr val="accent1">
                    <a:lumMod val="50000"/>
                  </a:schemeClr>
                </a:solidFill>
                <a:effectLst/>
              </a:rPr>
            </a:br>
            <a:r>
              <a:rPr lang="en-US" sz="2400" dirty="0">
                <a:solidFill>
                  <a:schemeClr val="accent1">
                    <a:lumMod val="50000"/>
                  </a:schemeClr>
                </a:solidFill>
                <a:effectLst/>
              </a:rPr>
              <a:t> </a:t>
            </a:r>
            <a:r>
              <a:rPr lang="en-US" sz="2400" dirty="0" smtClean="0">
                <a:solidFill>
                  <a:schemeClr val="accent1">
                    <a:lumMod val="50000"/>
                  </a:schemeClr>
                </a:solidFill>
                <a:effectLst/>
              </a:rPr>
              <a:t> </a:t>
            </a:r>
            <a:r>
              <a:rPr lang="en-US" sz="3100" u="sng" dirty="0" smtClean="0">
                <a:solidFill>
                  <a:schemeClr val="accent1">
                    <a:lumMod val="50000"/>
                  </a:schemeClr>
                </a:solidFill>
                <a:effectLst/>
              </a:rPr>
              <a:t>Judicial</a:t>
            </a:r>
            <a:r>
              <a:rPr lang="en-US" sz="2400" u="sng" dirty="0" smtClean="0">
                <a:solidFill>
                  <a:schemeClr val="accent1">
                    <a:lumMod val="50000"/>
                  </a:schemeClr>
                </a:solidFill>
                <a:effectLst/>
              </a:rPr>
              <a:t/>
            </a:r>
            <a:br>
              <a:rPr lang="en-US" sz="2400" u="sng" dirty="0" smtClean="0">
                <a:solidFill>
                  <a:schemeClr val="accent1">
                    <a:lumMod val="50000"/>
                  </a:schemeClr>
                </a:solidFill>
                <a:effectLst/>
              </a:rPr>
            </a:br>
            <a:r>
              <a:rPr lang="en-US" sz="2400" u="sng" dirty="0" smtClean="0">
                <a:solidFill>
                  <a:schemeClr val="accent1">
                    <a:lumMod val="50000"/>
                  </a:schemeClr>
                </a:solidFill>
                <a:effectLst/>
              </a:rPr>
              <a:t/>
            </a:r>
            <a:br>
              <a:rPr lang="en-US" sz="2400" u="sng" dirty="0" smtClean="0">
                <a:solidFill>
                  <a:schemeClr val="accent1">
                    <a:lumMod val="50000"/>
                  </a:schemeClr>
                </a:solidFill>
                <a:effectLst/>
              </a:rPr>
            </a:br>
            <a:r>
              <a:rPr lang="en-US" sz="2400" dirty="0" smtClean="0">
                <a:solidFill>
                  <a:schemeClr val="accent1">
                    <a:lumMod val="50000"/>
                  </a:schemeClr>
                </a:solidFill>
                <a:effectLst/>
              </a:rPr>
              <a:t>The following authority must be ordered by a Judge:</a:t>
            </a:r>
            <a:br>
              <a:rPr lang="en-US" sz="2400" dirty="0" smtClean="0">
                <a:solidFill>
                  <a:schemeClr val="accent1">
                    <a:lumMod val="50000"/>
                  </a:schemeClr>
                </a:solidFill>
                <a:effectLst/>
              </a:rPr>
            </a:br>
            <a:r>
              <a:rPr lang="en-US" sz="2400" dirty="0" smtClean="0">
                <a:solidFill>
                  <a:schemeClr val="accent1">
                    <a:lumMod val="50000"/>
                  </a:schemeClr>
                </a:solidFill>
                <a:effectLst/>
              </a:rPr>
              <a:t>	</a:t>
            </a:r>
            <a:r>
              <a:rPr lang="en-US" sz="2400" dirty="0">
                <a:solidFill>
                  <a:schemeClr val="accent1">
                    <a:lumMod val="50000"/>
                  </a:schemeClr>
                </a:solidFill>
                <a:effectLst/>
              </a:rPr>
              <a:t/>
            </a:r>
            <a:br>
              <a:rPr lang="en-US" sz="2400" dirty="0">
                <a:solidFill>
                  <a:schemeClr val="accent1">
                    <a:lumMod val="50000"/>
                  </a:schemeClr>
                </a:solidFill>
                <a:effectLst/>
              </a:rPr>
            </a:br>
            <a:r>
              <a:rPr lang="en-US" sz="2400" dirty="0" smtClean="0">
                <a:solidFill>
                  <a:schemeClr val="accent1">
                    <a:lumMod val="50000"/>
                  </a:schemeClr>
                </a:solidFill>
                <a:effectLst/>
              </a:rPr>
              <a:t>	</a:t>
            </a:r>
            <a:endParaRPr lang="en-US" sz="2400" u="sng" dirty="0">
              <a:solidFill>
                <a:schemeClr val="accent1">
                  <a:lumMod val="50000"/>
                </a:schemeClr>
              </a:solidFill>
              <a:effectLst/>
            </a:endParaRPr>
          </a:p>
        </p:txBody>
      </p:sp>
      <p:sp>
        <p:nvSpPr>
          <p:cNvPr id="4" name="Content Placeholder 3"/>
          <p:cNvSpPr>
            <a:spLocks noGrp="1"/>
          </p:cNvSpPr>
          <p:nvPr>
            <p:ph idx="1"/>
          </p:nvPr>
        </p:nvSpPr>
        <p:spPr>
          <a:xfrm>
            <a:off x="224790" y="990600"/>
            <a:ext cx="8763000" cy="4525963"/>
          </a:xfrm>
        </p:spPr>
        <p:txBody>
          <a:bodyPr>
            <a:normAutofit fontScale="85000" lnSpcReduction="20000"/>
          </a:bodyPr>
          <a:lstStyle/>
          <a:p>
            <a:endParaRPr lang="en-US" dirty="0" smtClean="0"/>
          </a:p>
          <a:p>
            <a:pPr marL="0" indent="0">
              <a:buNone/>
            </a:pPr>
            <a:r>
              <a:rPr lang="en-US" dirty="0" smtClean="0"/>
              <a:t>       </a:t>
            </a:r>
            <a:r>
              <a:rPr lang="en-US" u="sng" dirty="0" smtClean="0"/>
              <a:t>Conservator</a:t>
            </a:r>
          </a:p>
          <a:p>
            <a:pPr marL="457200" lvl="1" indent="0">
              <a:buNone/>
            </a:pPr>
            <a:r>
              <a:rPr lang="en-US" dirty="0" smtClean="0"/>
              <a:t>	-  A person appointed by the Court to manage the </a:t>
            </a:r>
            <a:r>
              <a:rPr lang="en-US" u="sng" dirty="0" smtClean="0"/>
              <a:t>financial</a:t>
            </a:r>
            <a:r>
              <a:rPr lang="en-US" dirty="0" smtClean="0"/>
              <a:t> responsibilities of a 	person unable to do so, with consent of the person.</a:t>
            </a:r>
          </a:p>
          <a:p>
            <a:pPr marL="457200" lvl="1" indent="0">
              <a:buNone/>
            </a:pPr>
            <a:endParaRPr lang="en-US" dirty="0"/>
          </a:p>
          <a:p>
            <a:pPr marL="457200" lvl="1" indent="0">
              <a:buNone/>
            </a:pPr>
            <a:r>
              <a:rPr lang="en-US" sz="2400" u="sng" dirty="0" smtClean="0"/>
              <a:t>Limited Guardianship </a:t>
            </a:r>
          </a:p>
          <a:p>
            <a:pPr lvl="2">
              <a:buFontTx/>
              <a:buChar char="-"/>
            </a:pPr>
            <a:r>
              <a:rPr lang="en-US" sz="2000" dirty="0" smtClean="0"/>
              <a:t>A person may need assistance in only certain areas, i.e. residential, educational, medical, legal, vocational, financial.</a:t>
            </a:r>
          </a:p>
          <a:p>
            <a:pPr lvl="2">
              <a:buFontTx/>
              <a:buChar char="-"/>
            </a:pPr>
            <a:r>
              <a:rPr lang="en-US" sz="2000" dirty="0" smtClean="0"/>
              <a:t>A limited guardian’s limitations are specified in the Court order. </a:t>
            </a:r>
          </a:p>
          <a:p>
            <a:pPr lvl="2">
              <a:buFontTx/>
              <a:buChar char="-"/>
            </a:pPr>
            <a:endParaRPr lang="en-US" sz="2000" dirty="0" smtClean="0"/>
          </a:p>
          <a:p>
            <a:pPr marL="457200" lvl="1" indent="0">
              <a:buNone/>
            </a:pPr>
            <a:r>
              <a:rPr lang="en-US" sz="2400" u="sng" dirty="0" smtClean="0"/>
              <a:t>Plenary (or General) Guardianship</a:t>
            </a:r>
          </a:p>
          <a:p>
            <a:pPr marL="457200" lvl="1" indent="0">
              <a:buNone/>
            </a:pPr>
            <a:r>
              <a:rPr lang="en-US" dirty="0"/>
              <a:t>	</a:t>
            </a:r>
            <a:r>
              <a:rPr lang="en-US" dirty="0" smtClean="0"/>
              <a:t>- Applies to a person who cannot make any decisions.  The guardian is authorized to make legal, medical, financial, and personal decisions for the person deemed by a Judge to be “incapacitated”.  </a:t>
            </a:r>
          </a:p>
          <a:p>
            <a:pPr marL="457200" lvl="1" indent="0">
              <a:buNone/>
            </a:pPr>
            <a:r>
              <a:rPr lang="en-US" dirty="0"/>
              <a:t>	</a:t>
            </a:r>
            <a:r>
              <a:rPr lang="en-US" dirty="0" smtClean="0"/>
              <a:t> </a:t>
            </a:r>
          </a:p>
          <a:p>
            <a:pPr marL="457200" lvl="1" indent="0">
              <a:buNone/>
            </a:pPr>
            <a:r>
              <a:rPr lang="en-US" dirty="0"/>
              <a:t>	</a:t>
            </a:r>
            <a:r>
              <a:rPr lang="en-US" dirty="0" smtClean="0"/>
              <a:t>    - Guardian of the “person” and “property” </a:t>
            </a:r>
          </a:p>
        </p:txBody>
      </p:sp>
      <p:sp>
        <p:nvSpPr>
          <p:cNvPr id="2" name="Slide Number Placeholder 1"/>
          <p:cNvSpPr>
            <a:spLocks noGrp="1"/>
          </p:cNvSpPr>
          <p:nvPr>
            <p:ph type="sldNum" sz="quarter" idx="4294967295"/>
          </p:nvPr>
        </p:nvSpPr>
        <p:spPr>
          <a:xfrm>
            <a:off x="7924800" y="6477000"/>
            <a:ext cx="304800" cy="381000"/>
          </a:xfrm>
        </p:spPr>
        <p:txBody>
          <a:bodyPr/>
          <a:lstStyle/>
          <a:p>
            <a:fld id="{798958C7-50F5-4F17-96C0-1555D0F4B445}" type="slidenum">
              <a:rPr lang="en-US" b="1" smtClean="0">
                <a:solidFill>
                  <a:schemeClr val="tx1"/>
                </a:solidFill>
              </a:rPr>
              <a:pPr/>
              <a:t>4</a:t>
            </a:fld>
            <a:endParaRPr lang="en-US" b="1" dirty="0">
              <a:solidFill>
                <a:schemeClr val="tx1"/>
              </a:solidFill>
            </a:endParaRPr>
          </a:p>
        </p:txBody>
      </p:sp>
      <p:sp>
        <p:nvSpPr>
          <p:cNvPr id="5" name="AutoShape 4" descr="Image result for judg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judge"/>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710112"/>
            <a:ext cx="24955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endParaRPr lang="en-US" dirty="0"/>
          </a:p>
        </p:txBody>
      </p:sp>
      <p:sp>
        <p:nvSpPr>
          <p:cNvPr id="6" name="Content Placeholder 5"/>
          <p:cNvSpPr>
            <a:spLocks noGrp="1"/>
          </p:cNvSpPr>
          <p:nvPr>
            <p:ph idx="1"/>
          </p:nvPr>
        </p:nvSpPr>
        <p:spPr/>
        <p:txBody>
          <a:bodyPr>
            <a:normAutofit fontScale="55000" lnSpcReduction="20000"/>
          </a:bodyPr>
          <a:lstStyle/>
          <a:p>
            <a:r>
              <a:rPr lang="en-US" sz="4200" dirty="0" smtClean="0"/>
              <a:t>“Incapacitated </a:t>
            </a:r>
            <a:r>
              <a:rPr lang="en-US" sz="4200" dirty="0"/>
              <a:t>i</a:t>
            </a:r>
            <a:r>
              <a:rPr lang="en-US" sz="4200" dirty="0" smtClean="0"/>
              <a:t>ndividual” means an individual who is impaired by reason of mental illness or intellectual disability to the extent that the individual lacks sufficient capacity to govern himself and manage his affairs. </a:t>
            </a:r>
            <a:r>
              <a:rPr lang="en-US" sz="4200" dirty="0"/>
              <a:t> </a:t>
            </a:r>
            <a:r>
              <a:rPr lang="en-US" sz="4200" dirty="0" smtClean="0"/>
              <a:t>N.J.S.A. 3B:1-2</a:t>
            </a:r>
            <a:endParaRPr lang="en-US" sz="3300" dirty="0" smtClean="0"/>
          </a:p>
          <a:p>
            <a:pPr marL="457200">
              <a:buFontTx/>
              <a:buChar char="-"/>
            </a:pPr>
            <a:r>
              <a:rPr lang="en-US" sz="4200" dirty="0" smtClean="0"/>
              <a:t>Guardianship is necessary only for an individual who lacks the ability to make decisions in some or all areas.  </a:t>
            </a:r>
          </a:p>
          <a:p>
            <a:pPr marL="457200">
              <a:buFontTx/>
              <a:buChar char="-"/>
            </a:pPr>
            <a:r>
              <a:rPr lang="en-US" sz="4200" dirty="0" smtClean="0"/>
              <a:t>Many individuals are capable of making their own decisions, with appropriate support and advice, and do NOT need a guardian. </a:t>
            </a:r>
          </a:p>
          <a:p>
            <a:pPr marL="457200">
              <a:buFontTx/>
              <a:buChar char="-"/>
            </a:pPr>
            <a:r>
              <a:rPr lang="en-US" sz="4200" dirty="0" smtClean="0"/>
              <a:t>A thorough assessment should be made of the individual to determine what if any capacity he/she has in making decisions in certain areas, eg. </a:t>
            </a:r>
            <a:r>
              <a:rPr lang="en-US" sz="4200" dirty="0"/>
              <a:t>f</a:t>
            </a:r>
            <a:r>
              <a:rPr lang="en-US" sz="4200" dirty="0" smtClean="0"/>
              <a:t>inances, health care, living situation, etc.   </a:t>
            </a:r>
            <a:endParaRPr lang="en-US" sz="4200" dirty="0"/>
          </a:p>
          <a:p>
            <a:pPr marL="114300" indent="0">
              <a:buNone/>
            </a:pPr>
            <a:endParaRPr lang="en-US" sz="4200" dirty="0" smtClean="0"/>
          </a:p>
          <a:p>
            <a:pPr marL="114300" indent="0">
              <a:buNone/>
            </a:pPr>
            <a:endParaRPr lang="en-US" sz="4200" dirty="0" smtClean="0"/>
          </a:p>
        </p:txBody>
      </p:sp>
      <p:sp>
        <p:nvSpPr>
          <p:cNvPr id="8" name="Slide Number Placeholder 4"/>
          <p:cNvSpPr txBox="1">
            <a:spLocks/>
          </p:cNvSpPr>
          <p:nvPr/>
        </p:nvSpPr>
        <p:spPr>
          <a:xfrm>
            <a:off x="7924800" y="6579311"/>
            <a:ext cx="457200" cy="230869"/>
          </a:xfrm>
          <a:prstGeom prst="rect">
            <a:avLst/>
          </a:prstGeom>
        </p:spPr>
        <p:txBody>
          <a:bodyPr vert="horz"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3CCB2F44-35DE-4EE8-9223-995A6CCF02DF}" type="slidenum">
              <a:rPr kumimoji="0" lang="en-US" sz="1200" b="1" i="0" u="none" strike="noStrike" kern="1200" cap="none" spc="0" normalizeH="0" baseline="0" noProof="0" smtClean="0">
                <a:ln>
                  <a:noFill/>
                </a:ln>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effectLst/>
              <a:uLnTx/>
              <a:uFillTx/>
              <a:latin typeface="+mn-lt"/>
              <a:ea typeface="+mn-ea"/>
              <a:cs typeface="+mn-cs"/>
            </a:endParaRPr>
          </a:p>
        </p:txBody>
      </p:sp>
      <p:sp>
        <p:nvSpPr>
          <p:cNvPr id="9" name="Date Placeholder 5"/>
          <p:cNvSpPr txBox="1">
            <a:spLocks/>
          </p:cNvSpPr>
          <p:nvPr/>
        </p:nvSpPr>
        <p:spPr>
          <a:xfrm>
            <a:off x="1451428" y="6434819"/>
            <a:ext cx="1600200" cy="365125"/>
          </a:xfrm>
          <a:prstGeom prst="rect">
            <a:avLst/>
          </a:prstGeom>
        </p:spPr>
        <p:txBody>
          <a:bodyPr vert="horz" lIns="109728" rIns="4572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DE731F3C-9E96-4C3A-B3B7-DA3CC38A1EF0}" type="datetime1">
              <a:rPr kumimoji="0" lang="en-US" sz="1200" b="1" i="0" u="none" strike="noStrike" kern="1200" cap="none" spc="0" normalizeH="0" baseline="0" noProof="0" smtClean="0">
                <a:ln>
                  <a:noFill/>
                </a:ln>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5/16/2017</a:t>
            </a:fld>
            <a:endParaRPr kumimoji="0" lang="en-US" sz="1200" b="1" i="0" u="none" strike="noStrike" kern="1200" cap="none" spc="0" normalizeH="0" baseline="0" noProof="0" dirty="0">
              <a:ln>
                <a:noFill/>
              </a:ln>
              <a:effectLst/>
              <a:uLnTx/>
              <a:uFillTx/>
              <a:latin typeface="+mn-lt"/>
              <a:ea typeface="+mn-ea"/>
              <a:cs typeface="+mn-cs"/>
            </a:endParaRP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2" y="31360"/>
            <a:ext cx="8991600" cy="868362"/>
          </a:xfrm>
        </p:spPr>
        <p:txBody>
          <a:bodyPr>
            <a:normAutofit fontScale="90000"/>
          </a:bodyPr>
          <a:lstStyle/>
          <a:p>
            <a:r>
              <a:rPr lang="en-US" dirty="0">
                <a:effectLst/>
              </a:rPr>
              <a:t/>
            </a:r>
            <a:br>
              <a:rPr lang="en-US" dirty="0">
                <a:effectLst/>
              </a:rPr>
            </a:br>
            <a:r>
              <a:rPr lang="en-US" dirty="0">
                <a:effectLst/>
              </a:rPr>
              <a:t> </a:t>
            </a:r>
            <a:br>
              <a:rPr lang="en-US" dirty="0">
                <a:effectLst/>
              </a:rPr>
            </a:br>
            <a:r>
              <a:rPr lang="en-US" dirty="0">
                <a:effectLst/>
              </a:rPr>
              <a:t> </a:t>
            </a:r>
            <a:br>
              <a:rPr lang="en-US" dirty="0">
                <a:effectLst/>
              </a:rPr>
            </a:br>
            <a:r>
              <a:rPr lang="en-US" dirty="0">
                <a:effectLst/>
              </a:rPr>
              <a:t/>
            </a:r>
            <a:br>
              <a:rPr lang="en-US" dirty="0">
                <a:effectLst/>
              </a:rPr>
            </a:br>
            <a:r>
              <a:rPr lang="en-US" dirty="0">
                <a:effectLst/>
              </a:rPr>
              <a:t> </a:t>
            </a:r>
            <a:br>
              <a:rPr lang="en-US" dirty="0">
                <a:effectLst/>
              </a:rPr>
            </a:br>
            <a:r>
              <a:rPr lang="en-US" dirty="0">
                <a:effectLst/>
              </a:rPr>
              <a:t> </a:t>
            </a:r>
            <a:br>
              <a:rPr lang="en-US" dirty="0">
                <a:effectLst/>
              </a:rPr>
            </a:br>
            <a:endParaRPr lang="en-US" dirty="0"/>
          </a:p>
        </p:txBody>
      </p:sp>
      <p:sp>
        <p:nvSpPr>
          <p:cNvPr id="3" name="Content Placeholder 2"/>
          <p:cNvSpPr>
            <a:spLocks noGrp="1"/>
          </p:cNvSpPr>
          <p:nvPr>
            <p:ph idx="1"/>
          </p:nvPr>
        </p:nvSpPr>
        <p:spPr>
          <a:xfrm>
            <a:off x="152400" y="152400"/>
            <a:ext cx="8763000" cy="5486400"/>
          </a:xfrm>
        </p:spPr>
        <p:txBody>
          <a:bodyPr/>
          <a:lstStyle/>
          <a:p>
            <a:endParaRPr lang="en-US" dirty="0"/>
          </a:p>
          <a:p>
            <a:r>
              <a:rPr lang="en-US" dirty="0"/>
              <a:t> </a:t>
            </a:r>
          </a:p>
          <a:p>
            <a:r>
              <a:rPr lang="en-US" dirty="0"/>
              <a:t> </a:t>
            </a:r>
          </a:p>
          <a:p>
            <a:endParaRPr lang="en-US" dirty="0"/>
          </a:p>
        </p:txBody>
      </p:sp>
      <p:sp>
        <p:nvSpPr>
          <p:cNvPr id="4" name="Content Placeholder 2"/>
          <p:cNvSpPr txBox="1">
            <a:spLocks/>
          </p:cNvSpPr>
          <p:nvPr/>
        </p:nvSpPr>
        <p:spPr>
          <a:xfrm>
            <a:off x="533400" y="609600"/>
            <a:ext cx="8763000" cy="4525963"/>
          </a:xfrm>
          <a:prstGeom prst="rect">
            <a:avLst/>
          </a:prstGeom>
        </p:spPr>
        <p:txBody>
          <a:bodyPr vert="horz" lIns="91440" tIns="45720" rIns="91440" bIns="45720" rtlCol="0">
            <a:normAutofit/>
          </a:bodyPr>
          <a:lstStyle>
            <a:lvl1pPr marL="342900" indent="-342900" algn="l" defTabSz="914400" rtl="0" eaLnBrk="1" latinLnBrk="0" hangingPunct="1">
              <a:spcBef>
                <a:spcPts val="900"/>
              </a:spcBef>
              <a:spcAft>
                <a:spcPts val="600"/>
              </a:spcAft>
              <a:buFont typeface="Arial" pitchFamily="34" charset="0"/>
              <a:buChar char="•"/>
              <a:defRPr sz="2400" kern="1200">
                <a:solidFill>
                  <a:schemeClr val="tx1"/>
                </a:solidFill>
                <a:latin typeface="Microsoft Sans Serif" pitchFamily="34" charset="0"/>
                <a:ea typeface="+mn-ea"/>
                <a:cs typeface="Microsoft Sans Serif" pitchFamily="34" charset="0"/>
              </a:defRPr>
            </a:lvl1pPr>
            <a:lvl2pPr marL="742950" indent="-285750" algn="l" defTabSz="914400" rtl="0" eaLnBrk="1" latinLnBrk="0" hangingPunct="1">
              <a:spcBef>
                <a:spcPts val="600"/>
              </a:spcBef>
              <a:buFont typeface="Arial" pitchFamily="34" charset="0"/>
              <a:buChar char="–"/>
              <a:defRPr sz="2000" kern="1200">
                <a:solidFill>
                  <a:schemeClr val="tx1"/>
                </a:solidFill>
                <a:latin typeface="Microsoft Sans Serif" pitchFamily="34" charset="0"/>
                <a:ea typeface="+mn-ea"/>
                <a:cs typeface="Microsoft Sans Serif"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icrosoft Sans Serif" pitchFamily="34" charset="0"/>
                <a:ea typeface="+mn-ea"/>
                <a:cs typeface="Microsoft Sans Serif"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icrosoft Sans Serif" pitchFamily="34" charset="0"/>
                <a:ea typeface="+mn-ea"/>
                <a:cs typeface="Microsoft Sans Serif" pitchFamily="34" charset="0"/>
              </a:defRPr>
            </a:lvl4pPr>
            <a:lvl5pPr marL="2057400" indent="-228600" algn="l" defTabSz="914400" rtl="0" eaLnBrk="1" latinLnBrk="0" hangingPunct="1">
              <a:spcBef>
                <a:spcPct val="20000"/>
              </a:spcBef>
              <a:buFont typeface="Arial" pitchFamily="34" charset="0"/>
              <a:buChar char="»"/>
              <a:defRPr sz="900" kern="1200">
                <a:solidFill>
                  <a:schemeClr val="tx1"/>
                </a:solidFill>
                <a:latin typeface="Microsoft Sans Serif" pitchFamily="34" charset="0"/>
                <a:ea typeface="+mn-ea"/>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r>
              <a:rPr lang="en-US" dirty="0" smtClean="0"/>
              <a:t> </a:t>
            </a:r>
          </a:p>
          <a:p>
            <a:r>
              <a:rPr lang="en-US" dirty="0" smtClean="0"/>
              <a:t> </a:t>
            </a:r>
          </a:p>
          <a:p>
            <a:endParaRPr lang="en-US" dirty="0"/>
          </a:p>
        </p:txBody>
      </p:sp>
      <p:pic>
        <p:nvPicPr>
          <p:cNvPr id="102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1"/>
            <a:ext cx="8915400" cy="6781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5"/>
          <p:cNvSpPr>
            <a:spLocks noChangeArrowheads="1"/>
          </p:cNvSpPr>
          <p:nvPr/>
        </p:nvSpPr>
        <p:spPr bwMode="auto">
          <a:xfrm>
            <a:off x="0" y="9915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0" y="18164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82922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a:p>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20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8991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942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effectLst/>
              </a:rPr>
              <a:t/>
            </a:r>
            <a:br>
              <a:rPr lang="en-US" dirty="0">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
        <p:nvSpPr>
          <p:cNvPr id="4" name="Content Placeholder 3"/>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Slide Number Placeholder 1"/>
          <p:cNvSpPr>
            <a:spLocks noGrp="1"/>
          </p:cNvSpPr>
          <p:nvPr>
            <p:ph type="sldNum" sz="quarter" idx="4294967295"/>
          </p:nvPr>
        </p:nvSpPr>
        <p:spPr>
          <a:xfrm>
            <a:off x="7010400" y="6356350"/>
            <a:ext cx="2133600" cy="365125"/>
          </a:xfrm>
        </p:spPr>
        <p:txBody>
          <a:bodyPr/>
          <a:lstStyle/>
          <a:p>
            <a:fld id="{798958C7-50F5-4F17-96C0-1555D0F4B445}" type="slidenum">
              <a:rPr lang="en-US" smtClean="0"/>
              <a:pPr/>
              <a:t>8</a:t>
            </a:fld>
            <a:endParaRPr lang="en-US"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307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916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856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991600" cy="868362"/>
          </a:xfrm>
        </p:spPr>
        <p:txBody>
          <a:bodyPr>
            <a:noAutofit/>
          </a:bodyPr>
          <a:lstStyle/>
          <a:p>
            <a:r>
              <a:rPr lang="en-US" dirty="0" smtClean="0"/>
              <a:t/>
            </a:r>
            <a:br>
              <a:rPr lang="en-US" dirty="0" smtClean="0"/>
            </a:br>
            <a:r>
              <a:rPr lang="en-US" dirty="0" smtClean="0"/>
              <a:t/>
            </a:r>
            <a:br>
              <a:rPr lang="en-US" dirty="0" smtClean="0"/>
            </a:br>
            <a:r>
              <a:rPr lang="en-US" sz="2400" dirty="0" smtClean="0"/>
              <a:t>Initiating Guardianship for a Person Alleged to Be Incapacitated</a:t>
            </a:r>
            <a:br>
              <a:rPr lang="en-US" sz="2400" dirty="0" smtClean="0"/>
            </a:br>
            <a:r>
              <a:rPr lang="en-US" sz="2400" dirty="0" smtClean="0"/>
              <a:t/>
            </a:r>
            <a:br>
              <a:rPr lang="en-US" sz="2400" dirty="0" smtClean="0"/>
            </a:br>
            <a:endParaRPr lang="en-US" sz="2400" dirty="0"/>
          </a:p>
        </p:txBody>
      </p:sp>
      <p:sp>
        <p:nvSpPr>
          <p:cNvPr id="6" name="Content Placeholder 5"/>
          <p:cNvSpPr>
            <a:spLocks noGrp="1"/>
          </p:cNvSpPr>
          <p:nvPr>
            <p:ph idx="1"/>
          </p:nvPr>
        </p:nvSpPr>
        <p:spPr>
          <a:xfrm>
            <a:off x="228600" y="914400"/>
            <a:ext cx="8458200" cy="5029200"/>
          </a:xfrm>
        </p:spPr>
        <p:txBody>
          <a:bodyPr>
            <a:normAutofit fontScale="32500" lnSpcReduction="20000"/>
          </a:bodyPr>
          <a:lstStyle/>
          <a:p>
            <a:pPr marL="0" indent="0">
              <a:buNone/>
            </a:pPr>
            <a:endParaRPr lang="en-US" sz="4800" b="1" u="sng" dirty="0" smtClean="0"/>
          </a:p>
          <a:p>
            <a:pPr marL="0" indent="0">
              <a:buNone/>
            </a:pPr>
            <a:r>
              <a:rPr lang="en-US" sz="4800" b="1" u="sng" dirty="0" smtClean="0"/>
              <a:t>File Complaint</a:t>
            </a:r>
            <a:r>
              <a:rPr lang="en-US" sz="4800" b="1" dirty="0" smtClean="0"/>
              <a:t>  </a:t>
            </a:r>
            <a:r>
              <a:rPr lang="en-US" sz="4800" dirty="0" smtClean="0"/>
              <a:t>in the County Court, Chancery Division, Probate Part where alleged incapacitated person resides. </a:t>
            </a:r>
            <a:endParaRPr lang="en-US" sz="4800" dirty="0"/>
          </a:p>
          <a:p>
            <a:pPr marL="0" indent="0">
              <a:buNone/>
            </a:pPr>
            <a:r>
              <a:rPr lang="en-US" sz="4800" dirty="0"/>
              <a:t>	</a:t>
            </a:r>
            <a:r>
              <a:rPr lang="en-US" sz="4800" dirty="0" smtClean="0"/>
              <a:t>- Forms to be mailed to the Surrogate’s office which will submit them to the Court 	if all papers are in order.</a:t>
            </a:r>
            <a:endParaRPr lang="en-US" sz="4800" b="1" u="sng" dirty="0" smtClean="0"/>
          </a:p>
          <a:p>
            <a:pPr marL="457200" lvl="1" indent="0">
              <a:buNone/>
            </a:pPr>
            <a:endParaRPr lang="en-US" sz="4800" b="1" u="sng" dirty="0" smtClean="0"/>
          </a:p>
          <a:p>
            <a:pPr marL="457200" lvl="1" indent="0">
              <a:buNone/>
            </a:pPr>
            <a:r>
              <a:rPr lang="en-US" sz="4800" b="1" u="sng" dirty="0" smtClean="0"/>
              <a:t>Complaint Must Include the Following Information</a:t>
            </a:r>
          </a:p>
          <a:p>
            <a:pPr marL="457200" lvl="1" indent="0">
              <a:buNone/>
            </a:pPr>
            <a:endParaRPr lang="en-US" sz="4800" dirty="0" smtClean="0"/>
          </a:p>
          <a:p>
            <a:pPr lvl="1">
              <a:buFontTx/>
              <a:buChar char="-"/>
            </a:pPr>
            <a:r>
              <a:rPr lang="en-US" sz="4800" dirty="0" smtClean="0"/>
              <a:t>Identifying info for all parties, immediate family members, and agencies involved</a:t>
            </a:r>
          </a:p>
          <a:p>
            <a:pPr marL="457200" lvl="1" indent="0">
              <a:buNone/>
            </a:pPr>
            <a:endParaRPr lang="en-US" sz="4800" dirty="0" smtClean="0"/>
          </a:p>
          <a:p>
            <a:pPr lvl="1">
              <a:buFontTx/>
              <a:buChar char="-"/>
            </a:pPr>
            <a:r>
              <a:rPr lang="en-US" sz="4900" dirty="0" smtClean="0"/>
              <a:t>Type of Guardianship Requested – General or Limited</a:t>
            </a:r>
          </a:p>
          <a:p>
            <a:pPr marL="457200" lvl="1" indent="0">
              <a:buNone/>
            </a:pPr>
            <a:endParaRPr lang="en-US" sz="4900" dirty="0" smtClean="0"/>
          </a:p>
          <a:p>
            <a:pPr lvl="1">
              <a:buFontTx/>
              <a:buChar char="-"/>
            </a:pPr>
            <a:r>
              <a:rPr lang="en-US" sz="4800" dirty="0" smtClean="0"/>
              <a:t>Statement regarding need </a:t>
            </a:r>
            <a:r>
              <a:rPr lang="en-US" sz="4800" dirty="0"/>
              <a:t>f</a:t>
            </a:r>
            <a:r>
              <a:rPr lang="en-US" sz="4800" dirty="0" smtClean="0"/>
              <a:t>or guardianship of </a:t>
            </a:r>
            <a:r>
              <a:rPr lang="en-US" sz="4800" u="sng" dirty="0" smtClean="0"/>
              <a:t>Person and Property</a:t>
            </a:r>
            <a:r>
              <a:rPr lang="en-US" sz="4800" dirty="0" smtClean="0"/>
              <a:t> or only of </a:t>
            </a:r>
            <a:r>
              <a:rPr lang="en-US" sz="4800" u="sng" dirty="0" smtClean="0"/>
              <a:t>Person </a:t>
            </a:r>
          </a:p>
          <a:p>
            <a:pPr marL="457200" lvl="1" indent="0">
              <a:buNone/>
            </a:pPr>
            <a:r>
              <a:rPr lang="en-US" sz="4800" dirty="0" smtClean="0"/>
              <a:t>	</a:t>
            </a:r>
            <a:endParaRPr lang="en-US" sz="4200" dirty="0"/>
          </a:p>
          <a:p>
            <a:endParaRPr lang="en-US" sz="4200" b="1" u="sng" dirty="0" smtClean="0"/>
          </a:p>
          <a:p>
            <a:pPr marL="457200" lvl="1" indent="0">
              <a:buNone/>
            </a:pPr>
            <a:r>
              <a:rPr lang="en-US" sz="4000" b="1" dirty="0"/>
              <a:t>	</a:t>
            </a:r>
            <a:endParaRPr lang="en-US" sz="4000" dirty="0" smtClean="0"/>
          </a:p>
        </p:txBody>
      </p:sp>
      <p:sp>
        <p:nvSpPr>
          <p:cNvPr id="8" name="Slide Number Placeholder 4"/>
          <p:cNvSpPr txBox="1">
            <a:spLocks/>
          </p:cNvSpPr>
          <p:nvPr/>
        </p:nvSpPr>
        <p:spPr>
          <a:xfrm>
            <a:off x="7924800" y="6586674"/>
            <a:ext cx="457200" cy="230869"/>
          </a:xfrm>
          <a:prstGeom prst="rect">
            <a:avLst/>
          </a:prstGeom>
        </p:spPr>
        <p:txBody>
          <a:bodyPr vert="horz"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3CCB2F44-35DE-4EE8-9223-995A6CCF02DF}" type="slidenum">
              <a:rPr kumimoji="0" lang="en-US" sz="1200" b="1" i="0" u="none" strike="noStrike" kern="1200" cap="none" spc="0" normalizeH="0" baseline="0" noProof="0" smtClean="0">
                <a:ln>
                  <a:noFill/>
                </a:ln>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dirty="0">
              <a:ln>
                <a:noFill/>
              </a:ln>
              <a:effectLst/>
              <a:uLnTx/>
              <a:uFillTx/>
              <a:latin typeface="+mn-lt"/>
              <a:ea typeface="+mn-ea"/>
              <a:cs typeface="+mn-cs"/>
            </a:endParaRPr>
          </a:p>
        </p:txBody>
      </p:sp>
      <p:sp>
        <p:nvSpPr>
          <p:cNvPr id="9" name="Date Placeholder 5"/>
          <p:cNvSpPr txBox="1">
            <a:spLocks/>
          </p:cNvSpPr>
          <p:nvPr/>
        </p:nvSpPr>
        <p:spPr>
          <a:xfrm>
            <a:off x="1451428" y="6434819"/>
            <a:ext cx="1600200" cy="365125"/>
          </a:xfrm>
          <a:prstGeom prst="rect">
            <a:avLst/>
          </a:prstGeom>
        </p:spPr>
        <p:txBody>
          <a:bodyPr vert="horz" lIns="109728" rIns="4572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DE731F3C-9E96-4C3A-B3B7-DA3CC38A1EF0}" type="datetime1">
              <a:rPr kumimoji="0" lang="en-US" sz="1200" b="1" i="0" u="none" strike="noStrike" kern="1200" cap="none" spc="0" normalizeH="0" baseline="0" noProof="0" smtClean="0">
                <a:ln>
                  <a:noFill/>
                </a:ln>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5/16/2017</a:t>
            </a:fld>
            <a:endParaRPr kumimoji="0" lang="en-US" sz="1200" b="1" i="0" u="none" strike="noStrike" kern="1200" cap="none" spc="0" normalizeH="0" baseline="0" noProof="0" dirty="0">
              <a:ln>
                <a:noFill/>
              </a:ln>
              <a:effectLst/>
              <a:uLnTx/>
              <a:uFillTx/>
              <a:latin typeface="+mn-lt"/>
              <a:ea typeface="+mn-ea"/>
              <a:cs typeface="+mn-cs"/>
            </a:endParaRP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0A50D8BEFA19499FEC91F34F2B5B6B" ma:contentTypeVersion="1" ma:contentTypeDescription="Create a new document." ma:contentTypeScope="" ma:versionID="0d989ee5426239ef49edbc0fea73ce3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F30A8F9-F82A-4A82-9722-411005766105}">
  <ds:schemaRefs>
    <ds:schemaRef ds:uri="http://schemas.microsoft.com/sharepoint/v3/contenttype/forms"/>
  </ds:schemaRefs>
</ds:datastoreItem>
</file>

<file path=customXml/itemProps2.xml><?xml version="1.0" encoding="utf-8"?>
<ds:datastoreItem xmlns:ds="http://schemas.openxmlformats.org/officeDocument/2006/customXml" ds:itemID="{EEA92546-FFA1-42E5-A284-8A5FE2F5CA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9FC01F0-84E2-44D2-A33A-B00512348A9A}">
  <ds:schemaRefs>
    <ds:schemaRef ds:uri="http://purl.org/dc/terms/"/>
    <ds:schemaRef ds:uri="http://purl.org/dc/elements/1.1/"/>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5639</TotalTime>
  <Words>895</Words>
  <Application>Microsoft Office PowerPoint</Application>
  <PresentationFormat>On-screen Show (4:3)</PresentationFormat>
  <Paragraphs>190</Paragraphs>
  <Slides>20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Microsoft Sans Serif</vt:lpstr>
      <vt:lpstr>Office Theme</vt:lpstr>
      <vt:lpstr>     SURROGATE DECISION-MAKING AND GUARDIANSHIPS   Presented by: Community Health Law Project  Erika Kerber, Esq. – Director of Litigation at Law and Disability Conference on May 9, 2017   </vt:lpstr>
      <vt:lpstr>DISCLAIMER</vt:lpstr>
      <vt:lpstr> Surrogate Decision Making </vt:lpstr>
      <vt:lpstr>     Judicial  The following authority must be ordered by a Judge:    </vt:lpstr>
      <vt:lpstr>PowerPoint Presentation</vt:lpstr>
      <vt:lpstr>          </vt:lpstr>
      <vt:lpstr>PowerPoint Presentation</vt:lpstr>
      <vt:lpstr>      </vt:lpstr>
      <vt:lpstr>  Initiating Guardianship for a Person Alleged to Be Incapacitated  </vt:lpstr>
      <vt:lpstr>      Supporting Affidavits to be Attached to Complaint    </vt:lpstr>
      <vt:lpstr>Additional Documents to be Filed with Complaint</vt:lpstr>
      <vt:lpstr> Next Steps </vt:lpstr>
      <vt:lpstr>Duties of Court-Appointed Attorney</vt:lpstr>
      <vt:lpstr>Additional Steps Before Hearing</vt:lpstr>
      <vt:lpstr>Appearance at Hearing</vt:lpstr>
      <vt:lpstr>After Hearing </vt:lpstr>
      <vt:lpstr>Post-Judgment Reporting Requirements</vt:lpstr>
      <vt:lpstr> Temporary Guardian </vt:lpstr>
      <vt:lpstr>         Statutory Preference for Guardian  1.  Spouse, if living together as husband and wife  2.   Next of Kin  3.   Office of the Public Guardian (only for individuals 60+)  4.    Such other person as the Court determines is in the best interest of the person in need of a guardian (registered guardian, fiduciary listed in POA or healthcare directive)    -  Co-guardians (Pros and Cons)                         -  Substitute Guardian</vt:lpstr>
      <vt:lpstr> Terminating or Modifying Guardianship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danny_defonza</dc:creator>
  <cp:lastModifiedBy>Barbara Russo</cp:lastModifiedBy>
  <cp:revision>515</cp:revision>
  <cp:lastPrinted>2017-04-21T19:35:48Z</cp:lastPrinted>
  <dcterms:created xsi:type="dcterms:W3CDTF">2010-04-20T14:34:43Z</dcterms:created>
  <dcterms:modified xsi:type="dcterms:W3CDTF">2017-05-16T19:30:41Z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0x010100700A50D8BEFA19499FEC91F34F2B5B6B</vt:lpwstr>
  </property>
</Properties>
</file>